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33"/>
  </p:notesMasterIdLst>
  <p:sldIdLst>
    <p:sldId id="28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10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78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3913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784457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531082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219306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551634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377072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2327736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402834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12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344015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443072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2415308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933618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52910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834383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40825398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226440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10/2/2024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7699855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2F01-E748-B136-C406-D6325E75C6A2}"/>
              </a:ext>
            </a:extLst>
          </p:cNvPr>
          <p:cNvSpPr>
            <a:spLocks noGrp="1"/>
          </p:cNvSpPr>
          <p:nvPr>
            <p:ph type="ctrTitle"/>
          </p:nvPr>
        </p:nvSpPr>
        <p:spPr/>
        <p:txBody>
          <a:bodyPr/>
          <a:lstStyle/>
          <a:p>
            <a:r>
              <a:rPr lang="ar-SA" dirty="0">
                <a:latin typeface="Tajawal" panose="00000500000000000000" pitchFamily="2" charset="-78"/>
                <a:cs typeface="Tajawal" panose="00000500000000000000" pitchFamily="2" charset="-78"/>
              </a:rPr>
              <a:t>تحليل البيانات </a:t>
            </a:r>
            <a:r>
              <a:rPr lang="ar-SA">
                <a:latin typeface="Tajawal" panose="00000500000000000000" pitchFamily="2" charset="-78"/>
                <a:cs typeface="Tajawal" panose="00000500000000000000" pitchFamily="2" charset="-78"/>
              </a:rPr>
              <a:t>باستخدام الاكسل – اليوم الثاني</a:t>
            </a:r>
            <a:endParaRPr lang="en-US" dirty="0">
              <a:latin typeface="Tajawal" panose="00000500000000000000" pitchFamily="2" charset="-78"/>
              <a:cs typeface="Tajawal" panose="00000500000000000000" pitchFamily="2" charset="-78"/>
            </a:endParaRPr>
          </a:p>
        </p:txBody>
      </p:sp>
      <p:sp>
        <p:nvSpPr>
          <p:cNvPr id="3" name="Subtitle 2">
            <a:extLst>
              <a:ext uri="{FF2B5EF4-FFF2-40B4-BE49-F238E27FC236}">
                <a16:creationId xmlns:a16="http://schemas.microsoft.com/office/drawing/2014/main" id="{F9744857-AA0B-E000-2993-627C5A46F252}"/>
              </a:ext>
            </a:extLst>
          </p:cNvPr>
          <p:cNvSpPr>
            <a:spLocks noGrp="1"/>
          </p:cNvSpPr>
          <p:nvPr>
            <p:ph type="subTitle" idx="1"/>
          </p:nvPr>
        </p:nvSpPr>
        <p:spPr/>
        <p:txBody>
          <a:bodyPr>
            <a:normAutofit/>
          </a:bodyPr>
          <a:lstStyle/>
          <a:p>
            <a:r>
              <a:rPr lang="ar-SA" sz="2880" dirty="0">
                <a:latin typeface="Tajawal" panose="00000500000000000000" pitchFamily="2" charset="-78"/>
                <a:cs typeface="Tajawal" panose="00000500000000000000" pitchFamily="2" charset="-78"/>
              </a:rPr>
              <a:t>إعداد و تقديم:</a:t>
            </a:r>
          </a:p>
          <a:p>
            <a:r>
              <a:rPr lang="ar-SA" sz="2880" dirty="0">
                <a:latin typeface="Tajawal" panose="00000500000000000000" pitchFamily="2" charset="-78"/>
                <a:cs typeface="Tajawal" panose="00000500000000000000" pitchFamily="2" charset="-78"/>
              </a:rPr>
              <a:t>عبدالله العمير</a:t>
            </a:r>
            <a:endParaRPr lang="en-US" sz="2880" dirty="0">
              <a:latin typeface="Tajawal" panose="00000500000000000000" pitchFamily="2" charset="-78"/>
              <a:cs typeface="Tajawal" panose="00000500000000000000" pitchFamily="2" charset="-78"/>
            </a:endParaRPr>
          </a:p>
        </p:txBody>
      </p:sp>
      <p:pic>
        <p:nvPicPr>
          <p:cNvPr id="1026" name="Picture 2" descr="Image">
            <a:extLst>
              <a:ext uri="{FF2B5EF4-FFF2-40B4-BE49-F238E27FC236}">
                <a16:creationId xmlns:a16="http://schemas.microsoft.com/office/drawing/2014/main" id="{D6F3D6C6-AB5F-F253-562C-DD109B91B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890" y="581384"/>
            <a:ext cx="1975562" cy="197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008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521637" y="1030962"/>
            <a:ext cx="5809059"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Table Sorting</a:t>
            </a:r>
            <a:endParaRPr lang="en-US" sz="4574" dirty="0"/>
          </a:p>
        </p:txBody>
      </p:sp>
      <p:pic>
        <p:nvPicPr>
          <p:cNvPr id="6" name="Image 1" descr="preencoded.png"/>
          <p:cNvPicPr>
            <a:picLocks noChangeAspect="1"/>
          </p:cNvPicPr>
          <p:nvPr/>
        </p:nvPicPr>
        <p:blipFill>
          <a:blip r:embed="rId4"/>
          <a:stretch>
            <a:fillRect/>
          </a:stretch>
        </p:blipFill>
        <p:spPr>
          <a:xfrm>
            <a:off x="4521637" y="2127290"/>
            <a:ext cx="617220" cy="617220"/>
          </a:xfrm>
          <a:prstGeom prst="rect">
            <a:avLst/>
          </a:prstGeom>
        </p:spPr>
      </p:pic>
      <p:sp>
        <p:nvSpPr>
          <p:cNvPr id="7" name="Text 3"/>
          <p:cNvSpPr/>
          <p:nvPr/>
        </p:nvSpPr>
        <p:spPr>
          <a:xfrm>
            <a:off x="4521637" y="2991326"/>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Ascending Sort</a:t>
            </a:r>
            <a:endParaRPr lang="en-US" sz="2287" dirty="0"/>
          </a:p>
        </p:txBody>
      </p:sp>
      <p:sp>
        <p:nvSpPr>
          <p:cNvPr id="8" name="Text 4"/>
          <p:cNvSpPr/>
          <p:nvPr/>
        </p:nvSpPr>
        <p:spPr>
          <a:xfrm>
            <a:off x="4521637" y="3502581"/>
            <a:ext cx="4437221" cy="790099"/>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Sort data in ascending order, from smallest to largest.</a:t>
            </a:r>
            <a:endParaRPr lang="en-US" sz="1944" dirty="0"/>
          </a:p>
        </p:txBody>
      </p:sp>
      <p:pic>
        <p:nvPicPr>
          <p:cNvPr id="9" name="Image 2" descr="preencoded.png"/>
          <p:cNvPicPr>
            <a:picLocks noChangeAspect="1"/>
          </p:cNvPicPr>
          <p:nvPr/>
        </p:nvPicPr>
        <p:blipFill>
          <a:blip r:embed="rId5"/>
          <a:stretch>
            <a:fillRect/>
          </a:stretch>
        </p:blipFill>
        <p:spPr>
          <a:xfrm>
            <a:off x="9329142" y="2127290"/>
            <a:ext cx="617220" cy="617220"/>
          </a:xfrm>
          <a:prstGeom prst="rect">
            <a:avLst/>
          </a:prstGeom>
        </p:spPr>
      </p:pic>
      <p:sp>
        <p:nvSpPr>
          <p:cNvPr id="10" name="Text 5"/>
          <p:cNvSpPr/>
          <p:nvPr/>
        </p:nvSpPr>
        <p:spPr>
          <a:xfrm>
            <a:off x="9329142" y="2991326"/>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Descending Sort</a:t>
            </a:r>
            <a:endParaRPr lang="en-US" sz="2287" dirty="0"/>
          </a:p>
        </p:txBody>
      </p:sp>
      <p:sp>
        <p:nvSpPr>
          <p:cNvPr id="11" name="Text 6"/>
          <p:cNvSpPr/>
          <p:nvPr/>
        </p:nvSpPr>
        <p:spPr>
          <a:xfrm>
            <a:off x="9329142" y="3502581"/>
            <a:ext cx="4437221" cy="790099"/>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Sort data in descending order, from largest to smallest.</a:t>
            </a:r>
            <a:endParaRPr lang="en-US" sz="1944" dirty="0"/>
          </a:p>
        </p:txBody>
      </p:sp>
      <p:pic>
        <p:nvPicPr>
          <p:cNvPr id="12" name="Image 3" descr="preencoded.png"/>
          <p:cNvPicPr>
            <a:picLocks noChangeAspect="1"/>
          </p:cNvPicPr>
          <p:nvPr/>
        </p:nvPicPr>
        <p:blipFill>
          <a:blip r:embed="rId6"/>
          <a:stretch>
            <a:fillRect/>
          </a:stretch>
        </p:blipFill>
        <p:spPr>
          <a:xfrm>
            <a:off x="4521637" y="5033248"/>
            <a:ext cx="617220" cy="617220"/>
          </a:xfrm>
          <a:prstGeom prst="rect">
            <a:avLst/>
          </a:prstGeom>
        </p:spPr>
      </p:pic>
      <p:sp>
        <p:nvSpPr>
          <p:cNvPr id="13" name="Text 7"/>
          <p:cNvSpPr/>
          <p:nvPr/>
        </p:nvSpPr>
        <p:spPr>
          <a:xfrm>
            <a:off x="4521637" y="5897285"/>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Alphabetical Sort</a:t>
            </a:r>
            <a:endParaRPr lang="en-US" sz="2287" dirty="0"/>
          </a:p>
        </p:txBody>
      </p:sp>
      <p:sp>
        <p:nvSpPr>
          <p:cNvPr id="14" name="Text 8"/>
          <p:cNvSpPr/>
          <p:nvPr/>
        </p:nvSpPr>
        <p:spPr>
          <a:xfrm>
            <a:off x="4521637" y="6408539"/>
            <a:ext cx="4437221" cy="395049"/>
          </a:xfrm>
          <a:prstGeom prst="rect">
            <a:avLst/>
          </a:prstGeom>
          <a:noFill/>
          <a:ln/>
        </p:spPr>
        <p:txBody>
          <a:bodyPr wrap="non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Sort data alphabetically, from A to Z.</a:t>
            </a:r>
            <a:endParaRPr lang="en-US" sz="1944" dirty="0"/>
          </a:p>
        </p:txBody>
      </p:sp>
      <p:pic>
        <p:nvPicPr>
          <p:cNvPr id="15" name="Image 4" descr="preencoded.png"/>
          <p:cNvPicPr>
            <a:picLocks noChangeAspect="1"/>
          </p:cNvPicPr>
          <p:nvPr/>
        </p:nvPicPr>
        <p:blipFill>
          <a:blip r:embed="rId7"/>
          <a:stretch>
            <a:fillRect/>
          </a:stretch>
        </p:blipFill>
        <p:spPr>
          <a:xfrm>
            <a:off x="9329142" y="5033248"/>
            <a:ext cx="617220" cy="617220"/>
          </a:xfrm>
          <a:prstGeom prst="rect">
            <a:avLst/>
          </a:prstGeom>
        </p:spPr>
      </p:pic>
      <p:sp>
        <p:nvSpPr>
          <p:cNvPr id="16" name="Text 9"/>
          <p:cNvSpPr/>
          <p:nvPr/>
        </p:nvSpPr>
        <p:spPr>
          <a:xfrm>
            <a:off x="9329142" y="5897285"/>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Custom Sort</a:t>
            </a:r>
            <a:endParaRPr lang="en-US" sz="2287" dirty="0"/>
          </a:p>
        </p:txBody>
      </p:sp>
      <p:sp>
        <p:nvSpPr>
          <p:cNvPr id="17" name="Text 10"/>
          <p:cNvSpPr/>
          <p:nvPr/>
        </p:nvSpPr>
        <p:spPr>
          <a:xfrm>
            <a:off x="9329142" y="6408539"/>
            <a:ext cx="4437221" cy="790099"/>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Create a custom sort order based on specific criteria.</a:t>
            </a: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1220867"/>
            <a:ext cx="6151721"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Table Formatting</a:t>
            </a:r>
            <a:endParaRPr lang="en-US" sz="4574" dirty="0"/>
          </a:p>
        </p:txBody>
      </p:sp>
      <p:sp>
        <p:nvSpPr>
          <p:cNvPr id="5" name="Text 3"/>
          <p:cNvSpPr/>
          <p:nvPr/>
        </p:nvSpPr>
        <p:spPr>
          <a:xfrm>
            <a:off x="968693" y="2539365"/>
            <a:ext cx="6045279" cy="1975247"/>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You can apply various formatting options to improve the readability and appearance of your pivot tables. You can change the font, color, size, and alignment of text elements. You can also apply different styles to the rows, columns, and cells.</a:t>
            </a:r>
            <a:endParaRPr lang="en-US" sz="1944" dirty="0"/>
          </a:p>
        </p:txBody>
      </p:sp>
      <p:sp>
        <p:nvSpPr>
          <p:cNvPr id="6" name="Text 4"/>
          <p:cNvSpPr/>
          <p:nvPr/>
        </p:nvSpPr>
        <p:spPr>
          <a:xfrm>
            <a:off x="968693" y="4736783"/>
            <a:ext cx="6045279"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You can use conditional formatting to highlight specific values based on certain criteria. For example, you can make sales figures exceeding a target value appear in green.</a:t>
            </a:r>
            <a:endParaRPr lang="en-US" sz="1944" dirty="0"/>
          </a:p>
        </p:txBody>
      </p:sp>
      <p:pic>
        <p:nvPicPr>
          <p:cNvPr id="7" name="Image 0" descr="preencoded.png"/>
          <p:cNvPicPr>
            <a:picLocks noChangeAspect="1"/>
          </p:cNvPicPr>
          <p:nvPr/>
        </p:nvPicPr>
        <p:blipFill>
          <a:blip r:embed="rId3"/>
          <a:stretch>
            <a:fillRect/>
          </a:stretch>
        </p:blipFill>
        <p:spPr>
          <a:xfrm>
            <a:off x="7623810" y="2594848"/>
            <a:ext cx="6045279" cy="41362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64037" y="1122045"/>
            <a:ext cx="9244727" cy="1452086"/>
          </a:xfrm>
          <a:prstGeom prst="rect">
            <a:avLst/>
          </a:prstGeom>
          <a:noFill/>
          <a:ln/>
        </p:spPr>
        <p:txBody>
          <a:bodyPr wrap="squar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Table Conditional Formatting</a:t>
            </a:r>
            <a:endParaRPr lang="en-US" sz="4574" dirty="0"/>
          </a:p>
        </p:txBody>
      </p:sp>
      <p:sp>
        <p:nvSpPr>
          <p:cNvPr id="6" name="Shape 3"/>
          <p:cNvSpPr/>
          <p:nvPr/>
        </p:nvSpPr>
        <p:spPr>
          <a:xfrm>
            <a:off x="864037" y="3222069"/>
            <a:ext cx="555427" cy="555427"/>
          </a:xfrm>
          <a:prstGeom prst="roundRect">
            <a:avLst>
              <a:gd name="adj" fmla="val 6668"/>
            </a:avLst>
          </a:prstGeom>
          <a:solidFill>
            <a:srgbClr val="F3E7D4"/>
          </a:solidFill>
          <a:ln/>
        </p:spPr>
        <p:txBody>
          <a:bodyPr/>
          <a:lstStyle/>
          <a:p>
            <a:endParaRPr lang="en-US"/>
          </a:p>
        </p:txBody>
      </p:sp>
      <p:sp>
        <p:nvSpPr>
          <p:cNvPr id="7" name="Text 4"/>
          <p:cNvSpPr/>
          <p:nvPr/>
        </p:nvSpPr>
        <p:spPr>
          <a:xfrm>
            <a:off x="1078230" y="3325535"/>
            <a:ext cx="126921"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1</a:t>
            </a:r>
            <a:endParaRPr lang="en-US" sz="2744" dirty="0"/>
          </a:p>
        </p:txBody>
      </p:sp>
      <p:sp>
        <p:nvSpPr>
          <p:cNvPr id="8" name="Text 5"/>
          <p:cNvSpPr/>
          <p:nvPr/>
        </p:nvSpPr>
        <p:spPr>
          <a:xfrm>
            <a:off x="1666280" y="3222069"/>
            <a:ext cx="3696772" cy="726281"/>
          </a:xfrm>
          <a:prstGeom prst="rect">
            <a:avLst/>
          </a:prstGeom>
          <a:noFill/>
          <a:ln/>
        </p:spPr>
        <p:txBody>
          <a:bodyPr wrap="squar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1. Highlight Significant Data</a:t>
            </a:r>
            <a:endParaRPr lang="en-US" sz="2287" dirty="0"/>
          </a:p>
        </p:txBody>
      </p:sp>
      <p:sp>
        <p:nvSpPr>
          <p:cNvPr id="9" name="Text 6"/>
          <p:cNvSpPr/>
          <p:nvPr/>
        </p:nvSpPr>
        <p:spPr>
          <a:xfrm>
            <a:off x="1666280" y="4096464"/>
            <a:ext cx="3696772"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Conditional formatting emphasizes data points that meet certain criteria.</a:t>
            </a:r>
            <a:endParaRPr lang="en-US" sz="1944" dirty="0"/>
          </a:p>
        </p:txBody>
      </p:sp>
      <p:sp>
        <p:nvSpPr>
          <p:cNvPr id="10" name="Shape 7"/>
          <p:cNvSpPr/>
          <p:nvPr/>
        </p:nvSpPr>
        <p:spPr>
          <a:xfrm>
            <a:off x="5609868" y="3222069"/>
            <a:ext cx="555427" cy="555427"/>
          </a:xfrm>
          <a:prstGeom prst="roundRect">
            <a:avLst>
              <a:gd name="adj" fmla="val 6668"/>
            </a:avLst>
          </a:prstGeom>
          <a:solidFill>
            <a:srgbClr val="F3E7D4"/>
          </a:solidFill>
          <a:ln/>
        </p:spPr>
        <p:txBody>
          <a:bodyPr/>
          <a:lstStyle/>
          <a:p>
            <a:endParaRPr lang="en-US"/>
          </a:p>
        </p:txBody>
      </p:sp>
      <p:sp>
        <p:nvSpPr>
          <p:cNvPr id="11" name="Text 8"/>
          <p:cNvSpPr/>
          <p:nvPr/>
        </p:nvSpPr>
        <p:spPr>
          <a:xfrm>
            <a:off x="5793938" y="3325535"/>
            <a:ext cx="187166"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2</a:t>
            </a:r>
            <a:endParaRPr lang="en-US" sz="2744" dirty="0"/>
          </a:p>
        </p:txBody>
      </p:sp>
      <p:sp>
        <p:nvSpPr>
          <p:cNvPr id="12" name="Text 9"/>
          <p:cNvSpPr/>
          <p:nvPr/>
        </p:nvSpPr>
        <p:spPr>
          <a:xfrm>
            <a:off x="6412111" y="3222069"/>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2. Visual Cues</a:t>
            </a:r>
            <a:endParaRPr lang="en-US" sz="2287" dirty="0"/>
          </a:p>
        </p:txBody>
      </p:sp>
      <p:sp>
        <p:nvSpPr>
          <p:cNvPr id="13" name="Text 10"/>
          <p:cNvSpPr/>
          <p:nvPr/>
        </p:nvSpPr>
        <p:spPr>
          <a:xfrm>
            <a:off x="6412111" y="3733324"/>
            <a:ext cx="3696772"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It uses colors, patterns, and icons to make data easier to interpret.</a:t>
            </a:r>
            <a:endParaRPr lang="en-US" sz="1944" dirty="0"/>
          </a:p>
        </p:txBody>
      </p:sp>
      <p:sp>
        <p:nvSpPr>
          <p:cNvPr id="14" name="Shape 11"/>
          <p:cNvSpPr/>
          <p:nvPr/>
        </p:nvSpPr>
        <p:spPr>
          <a:xfrm>
            <a:off x="864037" y="5806083"/>
            <a:ext cx="555427" cy="555427"/>
          </a:xfrm>
          <a:prstGeom prst="roundRect">
            <a:avLst>
              <a:gd name="adj" fmla="val 6668"/>
            </a:avLst>
          </a:prstGeom>
          <a:solidFill>
            <a:srgbClr val="F3E7D4"/>
          </a:solidFill>
          <a:ln/>
        </p:spPr>
        <p:txBody>
          <a:bodyPr/>
          <a:lstStyle/>
          <a:p>
            <a:endParaRPr lang="en-US"/>
          </a:p>
        </p:txBody>
      </p:sp>
      <p:sp>
        <p:nvSpPr>
          <p:cNvPr id="15" name="Text 12"/>
          <p:cNvSpPr/>
          <p:nvPr/>
        </p:nvSpPr>
        <p:spPr>
          <a:xfrm>
            <a:off x="1044654" y="5909548"/>
            <a:ext cx="194191"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3</a:t>
            </a:r>
            <a:endParaRPr lang="en-US" sz="2744" dirty="0"/>
          </a:p>
        </p:txBody>
      </p:sp>
      <p:sp>
        <p:nvSpPr>
          <p:cNvPr id="16" name="Text 13"/>
          <p:cNvSpPr/>
          <p:nvPr/>
        </p:nvSpPr>
        <p:spPr>
          <a:xfrm>
            <a:off x="1666280" y="5806083"/>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3. Data Analysis</a:t>
            </a:r>
            <a:endParaRPr lang="en-US" sz="2287" dirty="0"/>
          </a:p>
        </p:txBody>
      </p:sp>
      <p:sp>
        <p:nvSpPr>
          <p:cNvPr id="17" name="Text 14"/>
          <p:cNvSpPr/>
          <p:nvPr/>
        </p:nvSpPr>
        <p:spPr>
          <a:xfrm>
            <a:off x="1666280" y="6317337"/>
            <a:ext cx="3696772"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It helps to quickly identify trends, outliers, and anomalies.</a:t>
            </a:r>
            <a:endParaRPr lang="en-US" sz="1944" dirty="0"/>
          </a:p>
        </p:txBody>
      </p:sp>
      <p:sp>
        <p:nvSpPr>
          <p:cNvPr id="18" name="Shape 15"/>
          <p:cNvSpPr/>
          <p:nvPr/>
        </p:nvSpPr>
        <p:spPr>
          <a:xfrm>
            <a:off x="5609868" y="5806083"/>
            <a:ext cx="555427" cy="555427"/>
          </a:xfrm>
          <a:prstGeom prst="roundRect">
            <a:avLst>
              <a:gd name="adj" fmla="val 6668"/>
            </a:avLst>
          </a:prstGeom>
          <a:solidFill>
            <a:srgbClr val="F3E7D4"/>
          </a:solidFill>
          <a:ln/>
        </p:spPr>
        <p:txBody>
          <a:bodyPr/>
          <a:lstStyle/>
          <a:p>
            <a:endParaRPr lang="en-US"/>
          </a:p>
        </p:txBody>
      </p:sp>
      <p:sp>
        <p:nvSpPr>
          <p:cNvPr id="19" name="Text 16"/>
          <p:cNvSpPr/>
          <p:nvPr/>
        </p:nvSpPr>
        <p:spPr>
          <a:xfrm>
            <a:off x="5793105" y="5909548"/>
            <a:ext cx="188952"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4</a:t>
            </a:r>
            <a:endParaRPr lang="en-US" sz="2744" dirty="0"/>
          </a:p>
        </p:txBody>
      </p:sp>
      <p:sp>
        <p:nvSpPr>
          <p:cNvPr id="20" name="Text 17"/>
          <p:cNvSpPr/>
          <p:nvPr/>
        </p:nvSpPr>
        <p:spPr>
          <a:xfrm>
            <a:off x="6412111" y="5806083"/>
            <a:ext cx="2946083"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4. Customizable Rules</a:t>
            </a:r>
            <a:endParaRPr lang="en-US" sz="2287" dirty="0"/>
          </a:p>
        </p:txBody>
      </p:sp>
      <p:sp>
        <p:nvSpPr>
          <p:cNvPr id="21" name="Text 18"/>
          <p:cNvSpPr/>
          <p:nvPr/>
        </p:nvSpPr>
        <p:spPr>
          <a:xfrm>
            <a:off x="6412111" y="6317337"/>
            <a:ext cx="3696772"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You can set rules based on values, dates, or even rankings.</a:t>
            </a:r>
            <a:endParaRPr lang="en-US" sz="194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876181"/>
            <a:ext cx="5809059"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Table Slicers</a:t>
            </a:r>
            <a:endParaRPr lang="en-US" sz="4574" dirty="0"/>
          </a:p>
        </p:txBody>
      </p:sp>
      <p:pic>
        <p:nvPicPr>
          <p:cNvPr id="5" name="Image 0" descr="preencoded.png"/>
          <p:cNvPicPr>
            <a:picLocks noChangeAspect="1"/>
          </p:cNvPicPr>
          <p:nvPr/>
        </p:nvPicPr>
        <p:blipFill>
          <a:blip r:embed="rId3"/>
          <a:stretch>
            <a:fillRect/>
          </a:stretch>
        </p:blipFill>
        <p:spPr>
          <a:xfrm>
            <a:off x="968693" y="2095976"/>
            <a:ext cx="3984069" cy="2462332"/>
          </a:xfrm>
          <a:prstGeom prst="rect">
            <a:avLst/>
          </a:prstGeom>
        </p:spPr>
      </p:pic>
      <p:sp>
        <p:nvSpPr>
          <p:cNvPr id="6" name="Text 3"/>
          <p:cNvSpPr/>
          <p:nvPr/>
        </p:nvSpPr>
        <p:spPr>
          <a:xfrm>
            <a:off x="968693" y="4866918"/>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Interactive Filtering</a:t>
            </a:r>
            <a:endParaRPr lang="en-US" sz="2287" dirty="0"/>
          </a:p>
        </p:txBody>
      </p:sp>
      <p:sp>
        <p:nvSpPr>
          <p:cNvPr id="7" name="Text 4"/>
          <p:cNvSpPr/>
          <p:nvPr/>
        </p:nvSpPr>
        <p:spPr>
          <a:xfrm>
            <a:off x="968693" y="5378172"/>
            <a:ext cx="3984069" cy="1975247"/>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Slicers allow you to filter data in a pivot table by clicking on values in the slicer control. They provide a visual and interactive way to explore your data.</a:t>
            </a:r>
            <a:endParaRPr lang="en-US" sz="1944" dirty="0"/>
          </a:p>
        </p:txBody>
      </p:sp>
      <p:pic>
        <p:nvPicPr>
          <p:cNvPr id="8" name="Image 1" descr="preencoded.png"/>
          <p:cNvPicPr>
            <a:picLocks noChangeAspect="1"/>
          </p:cNvPicPr>
          <p:nvPr/>
        </p:nvPicPr>
        <p:blipFill>
          <a:blip r:embed="rId4"/>
          <a:stretch>
            <a:fillRect/>
          </a:stretch>
        </p:blipFill>
        <p:spPr>
          <a:xfrm>
            <a:off x="5323046" y="2095976"/>
            <a:ext cx="3984069" cy="2462332"/>
          </a:xfrm>
          <a:prstGeom prst="rect">
            <a:avLst/>
          </a:prstGeom>
        </p:spPr>
      </p:pic>
      <p:sp>
        <p:nvSpPr>
          <p:cNvPr id="9" name="Text 5"/>
          <p:cNvSpPr/>
          <p:nvPr/>
        </p:nvSpPr>
        <p:spPr>
          <a:xfrm>
            <a:off x="5323046" y="4866918"/>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Multiple Slicers</a:t>
            </a:r>
            <a:endParaRPr lang="en-US" sz="2287" dirty="0"/>
          </a:p>
        </p:txBody>
      </p:sp>
      <p:sp>
        <p:nvSpPr>
          <p:cNvPr id="10" name="Text 6"/>
          <p:cNvSpPr/>
          <p:nvPr/>
        </p:nvSpPr>
        <p:spPr>
          <a:xfrm>
            <a:off x="5323046" y="5378172"/>
            <a:ext cx="3984069" cy="1580198"/>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You can add multiple slicers to a pivot table to filter by various dimensions of your data. This gives you powerful analysis capabilities.</a:t>
            </a:r>
            <a:endParaRPr lang="en-US" sz="1944" dirty="0"/>
          </a:p>
        </p:txBody>
      </p:sp>
      <p:pic>
        <p:nvPicPr>
          <p:cNvPr id="11" name="Image 2" descr="preencoded.png"/>
          <p:cNvPicPr>
            <a:picLocks noChangeAspect="1"/>
          </p:cNvPicPr>
          <p:nvPr/>
        </p:nvPicPr>
        <p:blipFill>
          <a:blip r:embed="rId5"/>
          <a:stretch>
            <a:fillRect/>
          </a:stretch>
        </p:blipFill>
        <p:spPr>
          <a:xfrm>
            <a:off x="9677400" y="2095976"/>
            <a:ext cx="3984188" cy="2462332"/>
          </a:xfrm>
          <a:prstGeom prst="rect">
            <a:avLst/>
          </a:prstGeom>
        </p:spPr>
      </p:pic>
      <p:sp>
        <p:nvSpPr>
          <p:cNvPr id="12" name="Text 7"/>
          <p:cNvSpPr/>
          <p:nvPr/>
        </p:nvSpPr>
        <p:spPr>
          <a:xfrm>
            <a:off x="9677400" y="4866918"/>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Enhanced Analysis</a:t>
            </a:r>
            <a:endParaRPr lang="en-US" sz="2287" dirty="0"/>
          </a:p>
        </p:txBody>
      </p:sp>
      <p:sp>
        <p:nvSpPr>
          <p:cNvPr id="13" name="Text 8"/>
          <p:cNvSpPr/>
          <p:nvPr/>
        </p:nvSpPr>
        <p:spPr>
          <a:xfrm>
            <a:off x="9677400" y="5378172"/>
            <a:ext cx="3984188" cy="1580198"/>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Slicers enable you to quickly and easily change the data displayed in your pivot table, allowing you to perform insightful analysis.</a:t>
            </a:r>
            <a:endParaRPr lang="en-US" sz="1944"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968693" y="3817144"/>
            <a:ext cx="5809059"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Table Timelines</a:t>
            </a:r>
            <a:endParaRPr lang="en-US" sz="4574" dirty="0"/>
          </a:p>
        </p:txBody>
      </p:sp>
      <p:sp>
        <p:nvSpPr>
          <p:cNvPr id="6" name="Shape 3"/>
          <p:cNvSpPr/>
          <p:nvPr/>
        </p:nvSpPr>
        <p:spPr>
          <a:xfrm>
            <a:off x="968693" y="4913471"/>
            <a:ext cx="4066461" cy="2585085"/>
          </a:xfrm>
          <a:prstGeom prst="roundRect">
            <a:avLst>
              <a:gd name="adj" fmla="val 1433"/>
            </a:avLst>
          </a:prstGeom>
          <a:solidFill>
            <a:srgbClr val="F3E7D4"/>
          </a:solidFill>
          <a:ln/>
        </p:spPr>
        <p:txBody>
          <a:bodyPr/>
          <a:lstStyle/>
          <a:p>
            <a:endParaRPr lang="en-US"/>
          </a:p>
        </p:txBody>
      </p:sp>
      <p:sp>
        <p:nvSpPr>
          <p:cNvPr id="7" name="Text 4"/>
          <p:cNvSpPr/>
          <p:nvPr/>
        </p:nvSpPr>
        <p:spPr>
          <a:xfrm>
            <a:off x="1215509" y="5160288"/>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Visualizing Trends</a:t>
            </a:r>
            <a:endParaRPr lang="en-US" sz="2287" dirty="0"/>
          </a:p>
        </p:txBody>
      </p:sp>
      <p:sp>
        <p:nvSpPr>
          <p:cNvPr id="8" name="Text 5"/>
          <p:cNvSpPr/>
          <p:nvPr/>
        </p:nvSpPr>
        <p:spPr>
          <a:xfrm>
            <a:off x="1215509" y="5671542"/>
            <a:ext cx="3572828"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Timelines provide a clear visual representation of data over a period of time, revealing trends, patterns, and seasonal variations.</a:t>
            </a:r>
            <a:endParaRPr lang="en-US" sz="1944" dirty="0"/>
          </a:p>
        </p:txBody>
      </p:sp>
      <p:sp>
        <p:nvSpPr>
          <p:cNvPr id="9" name="Shape 6"/>
          <p:cNvSpPr/>
          <p:nvPr/>
        </p:nvSpPr>
        <p:spPr>
          <a:xfrm>
            <a:off x="5281970" y="4913471"/>
            <a:ext cx="4066461" cy="2585085"/>
          </a:xfrm>
          <a:prstGeom prst="roundRect">
            <a:avLst>
              <a:gd name="adj" fmla="val 1433"/>
            </a:avLst>
          </a:prstGeom>
          <a:solidFill>
            <a:srgbClr val="F3E7D4"/>
          </a:solidFill>
          <a:ln/>
        </p:spPr>
        <p:txBody>
          <a:bodyPr/>
          <a:lstStyle/>
          <a:p>
            <a:endParaRPr lang="en-US"/>
          </a:p>
        </p:txBody>
      </p:sp>
      <p:sp>
        <p:nvSpPr>
          <p:cNvPr id="10" name="Text 7"/>
          <p:cNvSpPr/>
          <p:nvPr/>
        </p:nvSpPr>
        <p:spPr>
          <a:xfrm>
            <a:off x="5528786" y="5160288"/>
            <a:ext cx="306455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Filtering and Grouping</a:t>
            </a:r>
            <a:endParaRPr lang="en-US" sz="2287" dirty="0"/>
          </a:p>
        </p:txBody>
      </p:sp>
      <p:sp>
        <p:nvSpPr>
          <p:cNvPr id="11" name="Text 8"/>
          <p:cNvSpPr/>
          <p:nvPr/>
        </p:nvSpPr>
        <p:spPr>
          <a:xfrm>
            <a:off x="5528786" y="5671542"/>
            <a:ext cx="3572828"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You can filter and group data by specific time intervals, such as months, quarters, or years, to analyze specific time periods.</a:t>
            </a:r>
            <a:endParaRPr lang="en-US" sz="1944" dirty="0"/>
          </a:p>
        </p:txBody>
      </p:sp>
      <p:sp>
        <p:nvSpPr>
          <p:cNvPr id="12" name="Shape 9"/>
          <p:cNvSpPr/>
          <p:nvPr/>
        </p:nvSpPr>
        <p:spPr>
          <a:xfrm>
            <a:off x="9595247" y="4913471"/>
            <a:ext cx="4066461" cy="2585085"/>
          </a:xfrm>
          <a:prstGeom prst="roundRect">
            <a:avLst>
              <a:gd name="adj" fmla="val 1433"/>
            </a:avLst>
          </a:prstGeom>
          <a:solidFill>
            <a:srgbClr val="F3E7D4"/>
          </a:solidFill>
          <a:ln/>
        </p:spPr>
        <p:txBody>
          <a:bodyPr/>
          <a:lstStyle/>
          <a:p>
            <a:endParaRPr lang="en-US"/>
          </a:p>
        </p:txBody>
      </p:sp>
      <p:sp>
        <p:nvSpPr>
          <p:cNvPr id="13" name="Text 10"/>
          <p:cNvSpPr/>
          <p:nvPr/>
        </p:nvSpPr>
        <p:spPr>
          <a:xfrm>
            <a:off x="9842063" y="5160288"/>
            <a:ext cx="3106341"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Interactive Exploration</a:t>
            </a:r>
            <a:endParaRPr lang="en-US" sz="2287" dirty="0"/>
          </a:p>
        </p:txBody>
      </p:sp>
      <p:sp>
        <p:nvSpPr>
          <p:cNvPr id="14" name="Text 11"/>
          <p:cNvSpPr/>
          <p:nvPr/>
        </p:nvSpPr>
        <p:spPr>
          <a:xfrm>
            <a:off x="9842063" y="5671542"/>
            <a:ext cx="3572828"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Timelines are interactive, allowing you to easily navigate through time and explore data at different levels of detail.</a:t>
            </a:r>
            <a:endParaRPr lang="en-US" sz="1944"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1220867"/>
            <a:ext cx="5809059"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Table Charts</a:t>
            </a:r>
            <a:endParaRPr lang="en-US" sz="4574" dirty="0"/>
          </a:p>
        </p:txBody>
      </p:sp>
      <p:sp>
        <p:nvSpPr>
          <p:cNvPr id="5" name="Text 3"/>
          <p:cNvSpPr/>
          <p:nvPr/>
        </p:nvSpPr>
        <p:spPr>
          <a:xfrm>
            <a:off x="968693" y="2539365"/>
            <a:ext cx="6045279" cy="2370296"/>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 Charts are a powerful feature in Excel, enabling the creation of dynamic and insightful visualizations based on the data summarized in a Pivot Table. They offer a visual representation of the data, making it easier to understand trends, patterns, and relationships within the data.</a:t>
            </a:r>
            <a:endParaRPr lang="en-US" sz="1944" dirty="0"/>
          </a:p>
        </p:txBody>
      </p:sp>
      <p:sp>
        <p:nvSpPr>
          <p:cNvPr id="6" name="Text 4"/>
          <p:cNvSpPr/>
          <p:nvPr/>
        </p:nvSpPr>
        <p:spPr>
          <a:xfrm>
            <a:off x="968693" y="5131832"/>
            <a:ext cx="6045279"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These charts are interactive, responding to changes made to the Pivot Table, such as filtering or sorting the data. This interactivity allows for on-the-fly analysis and exploration of the data.</a:t>
            </a:r>
            <a:endParaRPr lang="en-US" sz="1944" dirty="0"/>
          </a:p>
        </p:txBody>
      </p:sp>
      <p:pic>
        <p:nvPicPr>
          <p:cNvPr id="7" name="Image 0" descr="preencoded.png"/>
          <p:cNvPicPr>
            <a:picLocks noChangeAspect="1"/>
          </p:cNvPicPr>
          <p:nvPr/>
        </p:nvPicPr>
        <p:blipFill>
          <a:blip r:embed="rId3"/>
          <a:stretch>
            <a:fillRect/>
          </a:stretch>
        </p:blipFill>
        <p:spPr>
          <a:xfrm>
            <a:off x="7623810" y="2594848"/>
            <a:ext cx="6045279" cy="41362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686633" y="539948"/>
            <a:ext cx="4900970" cy="576977"/>
          </a:xfrm>
          <a:prstGeom prst="rect">
            <a:avLst/>
          </a:prstGeom>
          <a:noFill/>
          <a:ln/>
        </p:spPr>
        <p:txBody>
          <a:bodyPr wrap="none" rtlCol="0" anchor="t"/>
          <a:lstStyle/>
          <a:p>
            <a:pPr marL="0" indent="0">
              <a:lnSpc>
                <a:spcPts val="4544"/>
              </a:lnSpc>
              <a:buNone/>
            </a:pPr>
            <a:r>
              <a:rPr lang="en-US" sz="3635" dirty="0">
                <a:solidFill>
                  <a:srgbClr val="38512F"/>
                </a:solidFill>
                <a:latin typeface="Lora" pitchFamily="34" charset="0"/>
                <a:ea typeface="Lora" pitchFamily="34" charset="-122"/>
                <a:cs typeface="Lora" pitchFamily="34" charset="-120"/>
              </a:rPr>
              <a:t>Pivot Table Drill-Down</a:t>
            </a:r>
            <a:endParaRPr lang="en-US" sz="3635" dirty="0"/>
          </a:p>
        </p:txBody>
      </p:sp>
      <p:pic>
        <p:nvPicPr>
          <p:cNvPr id="6" name="Image 1" descr="preencoded.png"/>
          <p:cNvPicPr>
            <a:picLocks noChangeAspect="1"/>
          </p:cNvPicPr>
          <p:nvPr/>
        </p:nvPicPr>
        <p:blipFill>
          <a:blip r:embed="rId4"/>
          <a:stretch>
            <a:fillRect/>
          </a:stretch>
        </p:blipFill>
        <p:spPr>
          <a:xfrm>
            <a:off x="686633" y="1411129"/>
            <a:ext cx="980956" cy="1569601"/>
          </a:xfrm>
          <a:prstGeom prst="rect">
            <a:avLst/>
          </a:prstGeom>
        </p:spPr>
      </p:pic>
      <p:sp>
        <p:nvSpPr>
          <p:cNvPr id="7" name="Text 3"/>
          <p:cNvSpPr/>
          <p:nvPr/>
        </p:nvSpPr>
        <p:spPr>
          <a:xfrm>
            <a:off x="1961793" y="1607225"/>
            <a:ext cx="2308146" cy="288488"/>
          </a:xfrm>
          <a:prstGeom prst="rect">
            <a:avLst/>
          </a:prstGeom>
          <a:noFill/>
          <a:ln/>
        </p:spPr>
        <p:txBody>
          <a:bodyPr wrap="none" rtlCol="0" anchor="t"/>
          <a:lstStyle/>
          <a:p>
            <a:pPr marL="0" indent="0" algn="l">
              <a:lnSpc>
                <a:spcPts val="2272"/>
              </a:lnSpc>
              <a:buNone/>
            </a:pPr>
            <a:r>
              <a:rPr lang="en-US" sz="1818" dirty="0">
                <a:solidFill>
                  <a:srgbClr val="3A3630"/>
                </a:solidFill>
                <a:latin typeface="Lora" pitchFamily="34" charset="0"/>
                <a:ea typeface="Lora" pitchFamily="34" charset="-122"/>
                <a:cs typeface="Lora" pitchFamily="34" charset="-120"/>
              </a:rPr>
              <a:t>Drill Down</a:t>
            </a:r>
            <a:endParaRPr lang="en-US" sz="1818" dirty="0"/>
          </a:p>
        </p:txBody>
      </p:sp>
      <p:sp>
        <p:nvSpPr>
          <p:cNvPr id="8" name="Text 4"/>
          <p:cNvSpPr/>
          <p:nvPr/>
        </p:nvSpPr>
        <p:spPr>
          <a:xfrm>
            <a:off x="1961793" y="2013347"/>
            <a:ext cx="8324374" cy="313849"/>
          </a:xfrm>
          <a:prstGeom prst="rect">
            <a:avLst/>
          </a:prstGeom>
          <a:noFill/>
          <a:ln/>
        </p:spPr>
        <p:txBody>
          <a:bodyPr wrap="none" rtlCol="0" anchor="t"/>
          <a:lstStyle/>
          <a:p>
            <a:pPr marL="0" indent="0" algn="l">
              <a:lnSpc>
                <a:spcPts val="2472"/>
              </a:lnSpc>
              <a:buNone/>
            </a:pPr>
            <a:r>
              <a:rPr lang="en-US" sz="1545" dirty="0">
                <a:solidFill>
                  <a:srgbClr val="3A3630"/>
                </a:solidFill>
                <a:latin typeface="Source Sans Pro" pitchFamily="34" charset="0"/>
                <a:ea typeface="Source Sans Pro" pitchFamily="34" charset="-122"/>
                <a:cs typeface="Source Sans Pro" pitchFamily="34" charset="-120"/>
              </a:rPr>
              <a:t>Pivot tables offer drill-down functionality to explore data in detail.</a:t>
            </a:r>
            <a:endParaRPr lang="en-US" sz="1545" dirty="0"/>
          </a:p>
        </p:txBody>
      </p:sp>
      <p:pic>
        <p:nvPicPr>
          <p:cNvPr id="9" name="Image 2" descr="preencoded.png"/>
          <p:cNvPicPr>
            <a:picLocks noChangeAspect="1"/>
          </p:cNvPicPr>
          <p:nvPr/>
        </p:nvPicPr>
        <p:blipFill>
          <a:blip r:embed="rId5"/>
          <a:stretch>
            <a:fillRect/>
          </a:stretch>
        </p:blipFill>
        <p:spPr>
          <a:xfrm>
            <a:off x="686633" y="2980730"/>
            <a:ext cx="980956" cy="1569601"/>
          </a:xfrm>
          <a:prstGeom prst="rect">
            <a:avLst/>
          </a:prstGeom>
        </p:spPr>
      </p:pic>
      <p:sp>
        <p:nvSpPr>
          <p:cNvPr id="10" name="Text 5"/>
          <p:cNvSpPr/>
          <p:nvPr/>
        </p:nvSpPr>
        <p:spPr>
          <a:xfrm>
            <a:off x="1961793" y="3176826"/>
            <a:ext cx="2308146" cy="288488"/>
          </a:xfrm>
          <a:prstGeom prst="rect">
            <a:avLst/>
          </a:prstGeom>
          <a:noFill/>
          <a:ln/>
        </p:spPr>
        <p:txBody>
          <a:bodyPr wrap="none" rtlCol="0" anchor="t"/>
          <a:lstStyle/>
          <a:p>
            <a:pPr marL="0" indent="0" algn="l">
              <a:lnSpc>
                <a:spcPts val="2272"/>
              </a:lnSpc>
              <a:buNone/>
            </a:pPr>
            <a:r>
              <a:rPr lang="en-US" sz="1818" dirty="0">
                <a:solidFill>
                  <a:srgbClr val="3A3630"/>
                </a:solidFill>
                <a:latin typeface="Lora" pitchFamily="34" charset="0"/>
                <a:ea typeface="Lora" pitchFamily="34" charset="-122"/>
                <a:cs typeface="Lora" pitchFamily="34" charset="-120"/>
              </a:rPr>
              <a:t>Expand and Collapse</a:t>
            </a:r>
            <a:endParaRPr lang="en-US" sz="1818" dirty="0"/>
          </a:p>
        </p:txBody>
      </p:sp>
      <p:sp>
        <p:nvSpPr>
          <p:cNvPr id="11" name="Text 6"/>
          <p:cNvSpPr/>
          <p:nvPr/>
        </p:nvSpPr>
        <p:spPr>
          <a:xfrm>
            <a:off x="1961793" y="3582948"/>
            <a:ext cx="8324374" cy="313849"/>
          </a:xfrm>
          <a:prstGeom prst="rect">
            <a:avLst/>
          </a:prstGeom>
          <a:noFill/>
          <a:ln/>
        </p:spPr>
        <p:txBody>
          <a:bodyPr wrap="none" rtlCol="0" anchor="t"/>
          <a:lstStyle/>
          <a:p>
            <a:pPr marL="0" indent="0" algn="l">
              <a:lnSpc>
                <a:spcPts val="2472"/>
              </a:lnSpc>
              <a:buNone/>
            </a:pPr>
            <a:r>
              <a:rPr lang="en-US" sz="1545" dirty="0">
                <a:solidFill>
                  <a:srgbClr val="3A3630"/>
                </a:solidFill>
                <a:latin typeface="Source Sans Pro" pitchFamily="34" charset="0"/>
                <a:ea typeface="Source Sans Pro" pitchFamily="34" charset="-122"/>
                <a:cs typeface="Source Sans Pro" pitchFamily="34" charset="-120"/>
              </a:rPr>
              <a:t>Click on a data point to expand or collapse its subcategories.</a:t>
            </a:r>
            <a:endParaRPr lang="en-US" sz="1545" dirty="0"/>
          </a:p>
        </p:txBody>
      </p:sp>
      <p:pic>
        <p:nvPicPr>
          <p:cNvPr id="12" name="Image 3" descr="preencoded.png"/>
          <p:cNvPicPr>
            <a:picLocks noChangeAspect="1"/>
          </p:cNvPicPr>
          <p:nvPr/>
        </p:nvPicPr>
        <p:blipFill>
          <a:blip r:embed="rId6"/>
          <a:stretch>
            <a:fillRect/>
          </a:stretch>
        </p:blipFill>
        <p:spPr>
          <a:xfrm>
            <a:off x="686633" y="4550331"/>
            <a:ext cx="980956" cy="1569601"/>
          </a:xfrm>
          <a:prstGeom prst="rect">
            <a:avLst/>
          </a:prstGeom>
        </p:spPr>
      </p:pic>
      <p:sp>
        <p:nvSpPr>
          <p:cNvPr id="13" name="Text 7"/>
          <p:cNvSpPr/>
          <p:nvPr/>
        </p:nvSpPr>
        <p:spPr>
          <a:xfrm>
            <a:off x="1961793" y="4746427"/>
            <a:ext cx="2308146" cy="288488"/>
          </a:xfrm>
          <a:prstGeom prst="rect">
            <a:avLst/>
          </a:prstGeom>
          <a:noFill/>
          <a:ln/>
        </p:spPr>
        <p:txBody>
          <a:bodyPr wrap="none" rtlCol="0" anchor="t"/>
          <a:lstStyle/>
          <a:p>
            <a:pPr marL="0" indent="0" algn="l">
              <a:lnSpc>
                <a:spcPts val="2272"/>
              </a:lnSpc>
              <a:buNone/>
            </a:pPr>
            <a:r>
              <a:rPr lang="en-US" sz="1818" dirty="0">
                <a:solidFill>
                  <a:srgbClr val="3A3630"/>
                </a:solidFill>
                <a:latin typeface="Lora" pitchFamily="34" charset="0"/>
                <a:ea typeface="Lora" pitchFamily="34" charset="-122"/>
                <a:cs typeface="Lora" pitchFamily="34" charset="-120"/>
              </a:rPr>
              <a:t>Analyze Deeper</a:t>
            </a:r>
            <a:endParaRPr lang="en-US" sz="1818" dirty="0"/>
          </a:p>
        </p:txBody>
      </p:sp>
      <p:sp>
        <p:nvSpPr>
          <p:cNvPr id="14" name="Text 8"/>
          <p:cNvSpPr/>
          <p:nvPr/>
        </p:nvSpPr>
        <p:spPr>
          <a:xfrm>
            <a:off x="1961793" y="5152549"/>
            <a:ext cx="8324374" cy="313849"/>
          </a:xfrm>
          <a:prstGeom prst="rect">
            <a:avLst/>
          </a:prstGeom>
          <a:noFill/>
          <a:ln/>
        </p:spPr>
        <p:txBody>
          <a:bodyPr wrap="none" rtlCol="0" anchor="t"/>
          <a:lstStyle/>
          <a:p>
            <a:pPr marL="0" indent="0" algn="l">
              <a:lnSpc>
                <a:spcPts val="2472"/>
              </a:lnSpc>
              <a:buNone/>
            </a:pPr>
            <a:r>
              <a:rPr lang="en-US" sz="1545" dirty="0">
                <a:solidFill>
                  <a:srgbClr val="3A3630"/>
                </a:solidFill>
                <a:latin typeface="Source Sans Pro" pitchFamily="34" charset="0"/>
                <a:ea typeface="Source Sans Pro" pitchFamily="34" charset="-122"/>
                <a:cs typeface="Source Sans Pro" pitchFamily="34" charset="-120"/>
              </a:rPr>
              <a:t>Drill down into specific segments of your data to uncover insights.</a:t>
            </a:r>
            <a:endParaRPr lang="en-US" sz="1545" dirty="0"/>
          </a:p>
        </p:txBody>
      </p:sp>
      <p:pic>
        <p:nvPicPr>
          <p:cNvPr id="15" name="Image 4" descr="preencoded.png"/>
          <p:cNvPicPr>
            <a:picLocks noChangeAspect="1"/>
          </p:cNvPicPr>
          <p:nvPr/>
        </p:nvPicPr>
        <p:blipFill>
          <a:blip r:embed="rId7"/>
          <a:stretch>
            <a:fillRect/>
          </a:stretch>
        </p:blipFill>
        <p:spPr>
          <a:xfrm>
            <a:off x="686633" y="6119932"/>
            <a:ext cx="980956" cy="1569601"/>
          </a:xfrm>
          <a:prstGeom prst="rect">
            <a:avLst/>
          </a:prstGeom>
        </p:spPr>
      </p:pic>
      <p:sp>
        <p:nvSpPr>
          <p:cNvPr id="16" name="Text 9"/>
          <p:cNvSpPr/>
          <p:nvPr/>
        </p:nvSpPr>
        <p:spPr>
          <a:xfrm>
            <a:off x="1961793" y="6316028"/>
            <a:ext cx="2308146" cy="288488"/>
          </a:xfrm>
          <a:prstGeom prst="rect">
            <a:avLst/>
          </a:prstGeom>
          <a:noFill/>
          <a:ln/>
        </p:spPr>
        <p:txBody>
          <a:bodyPr wrap="none" rtlCol="0" anchor="t"/>
          <a:lstStyle/>
          <a:p>
            <a:pPr marL="0" indent="0" algn="l">
              <a:lnSpc>
                <a:spcPts val="2272"/>
              </a:lnSpc>
              <a:buNone/>
            </a:pPr>
            <a:r>
              <a:rPr lang="en-US" sz="1818" dirty="0">
                <a:solidFill>
                  <a:srgbClr val="3A3630"/>
                </a:solidFill>
                <a:latin typeface="Lora" pitchFamily="34" charset="0"/>
                <a:ea typeface="Lora" pitchFamily="34" charset="-122"/>
                <a:cs typeface="Lora" pitchFamily="34" charset="-120"/>
              </a:rPr>
              <a:t>Uncover Trends</a:t>
            </a:r>
            <a:endParaRPr lang="en-US" sz="1818" dirty="0"/>
          </a:p>
        </p:txBody>
      </p:sp>
      <p:sp>
        <p:nvSpPr>
          <p:cNvPr id="17" name="Text 10"/>
          <p:cNvSpPr/>
          <p:nvPr/>
        </p:nvSpPr>
        <p:spPr>
          <a:xfrm>
            <a:off x="1961793" y="6722150"/>
            <a:ext cx="8324374" cy="313849"/>
          </a:xfrm>
          <a:prstGeom prst="rect">
            <a:avLst/>
          </a:prstGeom>
          <a:noFill/>
          <a:ln/>
        </p:spPr>
        <p:txBody>
          <a:bodyPr wrap="none" rtlCol="0" anchor="t"/>
          <a:lstStyle/>
          <a:p>
            <a:pPr marL="0" indent="0" algn="l">
              <a:lnSpc>
                <a:spcPts val="2472"/>
              </a:lnSpc>
              <a:buNone/>
            </a:pPr>
            <a:r>
              <a:rPr lang="en-US" sz="1545" dirty="0">
                <a:solidFill>
                  <a:srgbClr val="3A3630"/>
                </a:solidFill>
                <a:latin typeface="Source Sans Pro" pitchFamily="34" charset="0"/>
                <a:ea typeface="Source Sans Pro" pitchFamily="34" charset="-122"/>
                <a:cs typeface="Source Sans Pro" pitchFamily="34" charset="-120"/>
              </a:rPr>
              <a:t>Investigate individual data points to identify patterns and trends.</a:t>
            </a:r>
            <a:endParaRPr lang="en-US" sz="154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1558171"/>
            <a:ext cx="6031587"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Table Refreshing</a:t>
            </a:r>
            <a:endParaRPr lang="en-US" sz="4574" dirty="0"/>
          </a:p>
        </p:txBody>
      </p:sp>
      <p:sp>
        <p:nvSpPr>
          <p:cNvPr id="5" name="Text 3"/>
          <p:cNvSpPr/>
          <p:nvPr/>
        </p:nvSpPr>
        <p:spPr>
          <a:xfrm>
            <a:off x="968693" y="2901315"/>
            <a:ext cx="2904530" cy="363141"/>
          </a:xfrm>
          <a:prstGeom prst="rect">
            <a:avLst/>
          </a:prstGeom>
          <a:noFill/>
          <a:ln/>
        </p:spPr>
        <p:txBody>
          <a:bodyPr wrap="none" rtlCol="0" anchor="t"/>
          <a:lstStyle/>
          <a:p>
            <a:pPr marL="0" indent="0">
              <a:lnSpc>
                <a:spcPts val="2859"/>
              </a:lnSpc>
              <a:buNone/>
            </a:pPr>
            <a:r>
              <a:rPr lang="en-US" sz="2287" dirty="0">
                <a:solidFill>
                  <a:srgbClr val="38512F"/>
                </a:solidFill>
                <a:latin typeface="Lora" pitchFamily="34" charset="0"/>
                <a:ea typeface="Lora" pitchFamily="34" charset="-122"/>
                <a:cs typeface="Lora" pitchFamily="34" charset="-120"/>
              </a:rPr>
              <a:t>Automatic Refresh</a:t>
            </a:r>
            <a:endParaRPr lang="en-US" sz="2287" dirty="0"/>
          </a:p>
        </p:txBody>
      </p:sp>
      <p:sp>
        <p:nvSpPr>
          <p:cNvPr id="6" name="Text 4"/>
          <p:cNvSpPr/>
          <p:nvPr/>
        </p:nvSpPr>
        <p:spPr>
          <a:xfrm>
            <a:off x="968693" y="3511272"/>
            <a:ext cx="6045279"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tables can automatically refresh when the source data changes. This ensures that your analysis is always up-to-date.</a:t>
            </a:r>
            <a:endParaRPr lang="en-US" sz="1944" dirty="0"/>
          </a:p>
        </p:txBody>
      </p:sp>
      <p:sp>
        <p:nvSpPr>
          <p:cNvPr id="7" name="Text 5"/>
          <p:cNvSpPr/>
          <p:nvPr/>
        </p:nvSpPr>
        <p:spPr>
          <a:xfrm>
            <a:off x="1363623" y="4918591"/>
            <a:ext cx="5650349" cy="790099"/>
          </a:xfrm>
          <a:prstGeom prst="rect">
            <a:avLst/>
          </a:prstGeom>
          <a:noFill/>
          <a:ln/>
        </p:spPr>
        <p:txBody>
          <a:bodyPr wrap="square" rtlCol="0" anchor="t"/>
          <a:lstStyle/>
          <a:p>
            <a:pPr marL="342900" indent="-342900" algn="l">
              <a:lnSpc>
                <a:spcPts val="3110"/>
              </a:lnSpc>
              <a:buSzPct val="100000"/>
              <a:buFont typeface="+mj-lt"/>
              <a:buAutoNum type="arabicPeriod"/>
            </a:pPr>
            <a:r>
              <a:rPr lang="en-US" sz="1944" dirty="0">
                <a:solidFill>
                  <a:srgbClr val="3A3630"/>
                </a:solidFill>
                <a:latin typeface="Source Sans Pro" pitchFamily="34" charset="0"/>
                <a:ea typeface="Source Sans Pro" pitchFamily="34" charset="-122"/>
                <a:cs typeface="Source Sans Pro" pitchFamily="34" charset="-120"/>
              </a:rPr>
              <a:t>Enable the 'Refresh Data' option in the PivotTable Options.</a:t>
            </a:r>
            <a:endParaRPr lang="en-US" sz="1944" dirty="0"/>
          </a:p>
        </p:txBody>
      </p:sp>
      <p:sp>
        <p:nvSpPr>
          <p:cNvPr id="8" name="Text 6"/>
          <p:cNvSpPr/>
          <p:nvPr/>
        </p:nvSpPr>
        <p:spPr>
          <a:xfrm>
            <a:off x="1363623" y="5795010"/>
            <a:ext cx="5650349" cy="790099"/>
          </a:xfrm>
          <a:prstGeom prst="rect">
            <a:avLst/>
          </a:prstGeom>
          <a:noFill/>
          <a:ln/>
        </p:spPr>
        <p:txBody>
          <a:bodyPr wrap="square" rtlCol="0" anchor="t"/>
          <a:lstStyle/>
          <a:p>
            <a:pPr marL="342900" indent="-342900" algn="l">
              <a:lnSpc>
                <a:spcPts val="3110"/>
              </a:lnSpc>
              <a:buSzPct val="100000"/>
              <a:buFont typeface="+mj-lt"/>
              <a:buAutoNum type="arabicPeriod" startAt="2"/>
            </a:pPr>
            <a:r>
              <a:rPr lang="en-US" sz="1944" dirty="0">
                <a:solidFill>
                  <a:srgbClr val="3A3630"/>
                </a:solidFill>
                <a:latin typeface="Source Sans Pro" pitchFamily="34" charset="0"/>
                <a:ea typeface="Source Sans Pro" pitchFamily="34" charset="-122"/>
                <a:cs typeface="Source Sans Pro" pitchFamily="34" charset="-120"/>
              </a:rPr>
              <a:t>Set a refresh interval to specify how often the pivot table should update.</a:t>
            </a:r>
            <a:endParaRPr lang="en-US" sz="1944" dirty="0"/>
          </a:p>
        </p:txBody>
      </p:sp>
      <p:sp>
        <p:nvSpPr>
          <p:cNvPr id="9" name="Text 7"/>
          <p:cNvSpPr/>
          <p:nvPr/>
        </p:nvSpPr>
        <p:spPr>
          <a:xfrm>
            <a:off x="7623810" y="2901315"/>
            <a:ext cx="2904530" cy="363141"/>
          </a:xfrm>
          <a:prstGeom prst="rect">
            <a:avLst/>
          </a:prstGeom>
          <a:noFill/>
          <a:ln/>
        </p:spPr>
        <p:txBody>
          <a:bodyPr wrap="none" rtlCol="0" anchor="t"/>
          <a:lstStyle/>
          <a:p>
            <a:pPr marL="0" indent="0">
              <a:lnSpc>
                <a:spcPts val="2859"/>
              </a:lnSpc>
              <a:buNone/>
            </a:pPr>
            <a:r>
              <a:rPr lang="en-US" sz="2287" dirty="0">
                <a:solidFill>
                  <a:srgbClr val="38512F"/>
                </a:solidFill>
                <a:latin typeface="Lora" pitchFamily="34" charset="0"/>
                <a:ea typeface="Lora" pitchFamily="34" charset="-122"/>
                <a:cs typeface="Lora" pitchFamily="34" charset="-120"/>
              </a:rPr>
              <a:t>Manual Refresh</a:t>
            </a:r>
            <a:endParaRPr lang="en-US" sz="2287" dirty="0"/>
          </a:p>
        </p:txBody>
      </p:sp>
      <p:sp>
        <p:nvSpPr>
          <p:cNvPr id="10" name="Text 8"/>
          <p:cNvSpPr/>
          <p:nvPr/>
        </p:nvSpPr>
        <p:spPr>
          <a:xfrm>
            <a:off x="7623810" y="3511272"/>
            <a:ext cx="6045279"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You can manually refresh a pivot table by clicking the 'Refresh' button in the PivotTable Analyze tab.</a:t>
            </a:r>
            <a:endParaRPr lang="en-US" sz="1944" dirty="0"/>
          </a:p>
        </p:txBody>
      </p:sp>
      <p:sp>
        <p:nvSpPr>
          <p:cNvPr id="11" name="Text 9"/>
          <p:cNvSpPr/>
          <p:nvPr/>
        </p:nvSpPr>
        <p:spPr>
          <a:xfrm>
            <a:off x="8018740" y="4523542"/>
            <a:ext cx="5650349"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dirty="0">
                <a:solidFill>
                  <a:srgbClr val="3A3630"/>
                </a:solidFill>
                <a:latin typeface="Source Sans Pro" pitchFamily="34" charset="0"/>
                <a:ea typeface="Source Sans Pro" pitchFamily="34" charset="-122"/>
                <a:cs typeface="Source Sans Pro" pitchFamily="34" charset="-120"/>
              </a:rPr>
              <a:t>Select the pivot table.</a:t>
            </a:r>
            <a:endParaRPr lang="en-US" sz="1944" dirty="0"/>
          </a:p>
        </p:txBody>
      </p:sp>
      <p:sp>
        <p:nvSpPr>
          <p:cNvPr id="12" name="Text 10"/>
          <p:cNvSpPr/>
          <p:nvPr/>
        </p:nvSpPr>
        <p:spPr>
          <a:xfrm>
            <a:off x="8018740" y="5004911"/>
            <a:ext cx="5650349"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dirty="0">
                <a:solidFill>
                  <a:srgbClr val="3A3630"/>
                </a:solidFill>
                <a:latin typeface="Source Sans Pro" pitchFamily="34" charset="0"/>
                <a:ea typeface="Source Sans Pro" pitchFamily="34" charset="-122"/>
                <a:cs typeface="Source Sans Pro" pitchFamily="34" charset="-120"/>
              </a:rPr>
              <a:t>Go to the 'Analyze' tab.</a:t>
            </a:r>
            <a:endParaRPr lang="en-US" sz="1944" dirty="0"/>
          </a:p>
        </p:txBody>
      </p:sp>
      <p:sp>
        <p:nvSpPr>
          <p:cNvPr id="13" name="Text 11"/>
          <p:cNvSpPr/>
          <p:nvPr/>
        </p:nvSpPr>
        <p:spPr>
          <a:xfrm>
            <a:off x="8018740" y="5486281"/>
            <a:ext cx="5650349"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dirty="0">
                <a:solidFill>
                  <a:srgbClr val="3A3630"/>
                </a:solidFill>
                <a:latin typeface="Source Sans Pro" pitchFamily="34" charset="0"/>
                <a:ea typeface="Source Sans Pro" pitchFamily="34" charset="-122"/>
                <a:cs typeface="Source Sans Pro" pitchFamily="34" charset="-120"/>
              </a:rPr>
              <a:t>Click the 'Refresh' button.</a:t>
            </a:r>
            <a:endParaRPr lang="en-US" sz="1944"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31624"/>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31624"/>
          </a:xfrm>
          <a:prstGeom prst="rect">
            <a:avLst/>
          </a:prstGeom>
        </p:spPr>
      </p:pic>
      <p:sp>
        <p:nvSpPr>
          <p:cNvPr id="5" name="Text 2"/>
          <p:cNvSpPr/>
          <p:nvPr/>
        </p:nvSpPr>
        <p:spPr>
          <a:xfrm>
            <a:off x="769263" y="604480"/>
            <a:ext cx="5172075" cy="646509"/>
          </a:xfrm>
          <a:prstGeom prst="rect">
            <a:avLst/>
          </a:prstGeom>
          <a:noFill/>
          <a:ln/>
        </p:spPr>
        <p:txBody>
          <a:bodyPr wrap="none" rtlCol="0" anchor="t"/>
          <a:lstStyle/>
          <a:p>
            <a:pPr marL="0" indent="0">
              <a:lnSpc>
                <a:spcPts val="5091"/>
              </a:lnSpc>
              <a:buNone/>
            </a:pPr>
            <a:r>
              <a:rPr lang="en-US" sz="4073" dirty="0">
                <a:solidFill>
                  <a:srgbClr val="38512F"/>
                </a:solidFill>
                <a:latin typeface="Lora" pitchFamily="34" charset="0"/>
                <a:ea typeface="Lora" pitchFamily="34" charset="-122"/>
                <a:cs typeface="Lora" pitchFamily="34" charset="-120"/>
              </a:rPr>
              <a:t>Pivot Table Updating</a:t>
            </a:r>
            <a:endParaRPr lang="en-US" sz="4073" dirty="0"/>
          </a:p>
        </p:txBody>
      </p:sp>
      <p:pic>
        <p:nvPicPr>
          <p:cNvPr id="6" name="Image 1" descr="preencoded.png"/>
          <p:cNvPicPr>
            <a:picLocks noChangeAspect="1"/>
          </p:cNvPicPr>
          <p:nvPr/>
        </p:nvPicPr>
        <p:blipFill>
          <a:blip r:embed="rId4"/>
          <a:stretch>
            <a:fillRect/>
          </a:stretch>
        </p:blipFill>
        <p:spPr>
          <a:xfrm>
            <a:off x="769263" y="1580674"/>
            <a:ext cx="549473" cy="549473"/>
          </a:xfrm>
          <a:prstGeom prst="rect">
            <a:avLst/>
          </a:prstGeom>
        </p:spPr>
      </p:pic>
      <p:sp>
        <p:nvSpPr>
          <p:cNvPr id="7" name="Text 3"/>
          <p:cNvSpPr/>
          <p:nvPr/>
        </p:nvSpPr>
        <p:spPr>
          <a:xfrm>
            <a:off x="769263" y="2349937"/>
            <a:ext cx="2586038" cy="323255"/>
          </a:xfrm>
          <a:prstGeom prst="rect">
            <a:avLst/>
          </a:prstGeom>
          <a:noFill/>
          <a:ln/>
        </p:spPr>
        <p:txBody>
          <a:bodyPr wrap="none" rtlCol="0" anchor="t"/>
          <a:lstStyle/>
          <a:p>
            <a:pPr marL="0" indent="0" algn="l">
              <a:lnSpc>
                <a:spcPts val="2545"/>
              </a:lnSpc>
              <a:buNone/>
            </a:pPr>
            <a:r>
              <a:rPr lang="en-US" sz="2036" dirty="0">
                <a:solidFill>
                  <a:srgbClr val="3A3630"/>
                </a:solidFill>
                <a:latin typeface="Lora" pitchFamily="34" charset="0"/>
                <a:ea typeface="Lora" pitchFamily="34" charset="-122"/>
                <a:cs typeface="Lora" pitchFamily="34" charset="-120"/>
              </a:rPr>
              <a:t>Data Refresh</a:t>
            </a:r>
            <a:endParaRPr lang="en-US" sz="2036" dirty="0"/>
          </a:p>
        </p:txBody>
      </p:sp>
      <p:sp>
        <p:nvSpPr>
          <p:cNvPr id="8" name="Text 4"/>
          <p:cNvSpPr/>
          <p:nvPr/>
        </p:nvSpPr>
        <p:spPr>
          <a:xfrm>
            <a:off x="769263" y="2804993"/>
            <a:ext cx="9434274" cy="351592"/>
          </a:xfrm>
          <a:prstGeom prst="rect">
            <a:avLst/>
          </a:prstGeom>
          <a:noFill/>
          <a:ln/>
        </p:spPr>
        <p:txBody>
          <a:bodyPr wrap="none" rtlCol="0" anchor="t"/>
          <a:lstStyle/>
          <a:p>
            <a:pPr marL="0" indent="0" algn="l">
              <a:lnSpc>
                <a:spcPts val="2769"/>
              </a:lnSpc>
              <a:buNone/>
            </a:pPr>
            <a:r>
              <a:rPr lang="en-US" sz="1731" dirty="0">
                <a:solidFill>
                  <a:srgbClr val="3A3630"/>
                </a:solidFill>
                <a:latin typeface="Source Sans Pro" pitchFamily="34" charset="0"/>
                <a:ea typeface="Source Sans Pro" pitchFamily="34" charset="-122"/>
                <a:cs typeface="Source Sans Pro" pitchFamily="34" charset="-120"/>
              </a:rPr>
              <a:t>Pivot tables automatically update when the source data changes.</a:t>
            </a:r>
            <a:endParaRPr lang="en-US" sz="1731" dirty="0"/>
          </a:p>
        </p:txBody>
      </p:sp>
      <p:pic>
        <p:nvPicPr>
          <p:cNvPr id="9" name="Image 2" descr="preencoded.png"/>
          <p:cNvPicPr>
            <a:picLocks noChangeAspect="1"/>
          </p:cNvPicPr>
          <p:nvPr/>
        </p:nvPicPr>
        <p:blipFill>
          <a:blip r:embed="rId5"/>
          <a:stretch>
            <a:fillRect/>
          </a:stretch>
        </p:blipFill>
        <p:spPr>
          <a:xfrm>
            <a:off x="769263" y="3815953"/>
            <a:ext cx="549473" cy="549473"/>
          </a:xfrm>
          <a:prstGeom prst="rect">
            <a:avLst/>
          </a:prstGeom>
        </p:spPr>
      </p:pic>
      <p:sp>
        <p:nvSpPr>
          <p:cNvPr id="10" name="Text 5"/>
          <p:cNvSpPr/>
          <p:nvPr/>
        </p:nvSpPr>
        <p:spPr>
          <a:xfrm>
            <a:off x="769263" y="4585216"/>
            <a:ext cx="2586038" cy="323255"/>
          </a:xfrm>
          <a:prstGeom prst="rect">
            <a:avLst/>
          </a:prstGeom>
          <a:noFill/>
          <a:ln/>
        </p:spPr>
        <p:txBody>
          <a:bodyPr wrap="none" rtlCol="0" anchor="t"/>
          <a:lstStyle/>
          <a:p>
            <a:pPr marL="0" indent="0" algn="l">
              <a:lnSpc>
                <a:spcPts val="2545"/>
              </a:lnSpc>
              <a:buNone/>
            </a:pPr>
            <a:r>
              <a:rPr lang="en-US" sz="2036" dirty="0">
                <a:solidFill>
                  <a:srgbClr val="3A3630"/>
                </a:solidFill>
                <a:latin typeface="Lora" pitchFamily="34" charset="0"/>
                <a:ea typeface="Lora" pitchFamily="34" charset="-122"/>
                <a:cs typeface="Lora" pitchFamily="34" charset="-120"/>
              </a:rPr>
              <a:t>Manual Refresh</a:t>
            </a:r>
            <a:endParaRPr lang="en-US" sz="2036" dirty="0"/>
          </a:p>
        </p:txBody>
      </p:sp>
      <p:sp>
        <p:nvSpPr>
          <p:cNvPr id="11" name="Text 6"/>
          <p:cNvSpPr/>
          <p:nvPr/>
        </p:nvSpPr>
        <p:spPr>
          <a:xfrm>
            <a:off x="769263" y="5040273"/>
            <a:ext cx="9434274" cy="351592"/>
          </a:xfrm>
          <a:prstGeom prst="rect">
            <a:avLst/>
          </a:prstGeom>
          <a:noFill/>
          <a:ln/>
        </p:spPr>
        <p:txBody>
          <a:bodyPr wrap="none" rtlCol="0" anchor="t"/>
          <a:lstStyle/>
          <a:p>
            <a:pPr marL="0" indent="0" algn="l">
              <a:lnSpc>
                <a:spcPts val="2769"/>
              </a:lnSpc>
              <a:buNone/>
            </a:pPr>
            <a:r>
              <a:rPr lang="en-US" sz="1731" dirty="0">
                <a:solidFill>
                  <a:srgbClr val="3A3630"/>
                </a:solidFill>
                <a:latin typeface="Source Sans Pro" pitchFamily="34" charset="0"/>
                <a:ea typeface="Source Sans Pro" pitchFamily="34" charset="-122"/>
                <a:cs typeface="Source Sans Pro" pitchFamily="34" charset="-120"/>
              </a:rPr>
              <a:t>You can manually refresh a pivot table to ensure you're seeing the latest data.</a:t>
            </a:r>
            <a:endParaRPr lang="en-US" sz="1731" dirty="0"/>
          </a:p>
        </p:txBody>
      </p:sp>
      <p:pic>
        <p:nvPicPr>
          <p:cNvPr id="12" name="Image 3" descr="preencoded.png"/>
          <p:cNvPicPr>
            <a:picLocks noChangeAspect="1"/>
          </p:cNvPicPr>
          <p:nvPr/>
        </p:nvPicPr>
        <p:blipFill>
          <a:blip r:embed="rId6"/>
          <a:stretch>
            <a:fillRect/>
          </a:stretch>
        </p:blipFill>
        <p:spPr>
          <a:xfrm>
            <a:off x="769263" y="6051233"/>
            <a:ext cx="549473" cy="549473"/>
          </a:xfrm>
          <a:prstGeom prst="rect">
            <a:avLst/>
          </a:prstGeom>
        </p:spPr>
      </p:pic>
      <p:sp>
        <p:nvSpPr>
          <p:cNvPr id="13" name="Text 7"/>
          <p:cNvSpPr/>
          <p:nvPr/>
        </p:nvSpPr>
        <p:spPr>
          <a:xfrm>
            <a:off x="769263" y="6820495"/>
            <a:ext cx="2586038" cy="323255"/>
          </a:xfrm>
          <a:prstGeom prst="rect">
            <a:avLst/>
          </a:prstGeom>
          <a:noFill/>
          <a:ln/>
        </p:spPr>
        <p:txBody>
          <a:bodyPr wrap="none" rtlCol="0" anchor="t"/>
          <a:lstStyle/>
          <a:p>
            <a:pPr marL="0" indent="0" algn="l">
              <a:lnSpc>
                <a:spcPts val="2545"/>
              </a:lnSpc>
              <a:buNone/>
            </a:pPr>
            <a:r>
              <a:rPr lang="en-US" sz="2036" dirty="0">
                <a:solidFill>
                  <a:srgbClr val="3A3630"/>
                </a:solidFill>
                <a:latin typeface="Lora" pitchFamily="34" charset="0"/>
                <a:ea typeface="Lora" pitchFamily="34" charset="-122"/>
                <a:cs typeface="Lora" pitchFamily="34" charset="-120"/>
              </a:rPr>
              <a:t>Scheduled Refresh</a:t>
            </a:r>
            <a:endParaRPr lang="en-US" sz="2036" dirty="0"/>
          </a:p>
        </p:txBody>
      </p:sp>
      <p:sp>
        <p:nvSpPr>
          <p:cNvPr id="14" name="Text 8"/>
          <p:cNvSpPr/>
          <p:nvPr/>
        </p:nvSpPr>
        <p:spPr>
          <a:xfrm>
            <a:off x="769263" y="7275552"/>
            <a:ext cx="9434274" cy="351592"/>
          </a:xfrm>
          <a:prstGeom prst="rect">
            <a:avLst/>
          </a:prstGeom>
          <a:noFill/>
          <a:ln/>
        </p:spPr>
        <p:txBody>
          <a:bodyPr wrap="none" rtlCol="0" anchor="t"/>
          <a:lstStyle/>
          <a:p>
            <a:pPr marL="0" indent="0" algn="l">
              <a:lnSpc>
                <a:spcPts val="2769"/>
              </a:lnSpc>
              <a:buNone/>
            </a:pPr>
            <a:r>
              <a:rPr lang="en-US" sz="1731" dirty="0">
                <a:solidFill>
                  <a:srgbClr val="3A3630"/>
                </a:solidFill>
                <a:latin typeface="Source Sans Pro" pitchFamily="34" charset="0"/>
                <a:ea typeface="Source Sans Pro" pitchFamily="34" charset="-122"/>
                <a:cs typeface="Source Sans Pro" pitchFamily="34" charset="-120"/>
              </a:rPr>
              <a:t>You can schedule regular updates for your pivot tables.</a:t>
            </a:r>
            <a:endParaRPr lang="en-US" sz="173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2836069"/>
            <a:ext cx="10523339" cy="1002030"/>
          </a:xfrm>
          <a:prstGeom prst="rect">
            <a:avLst/>
          </a:prstGeom>
          <a:noFill/>
          <a:ln/>
        </p:spPr>
        <p:txBody>
          <a:bodyPr wrap="none" rtlCol="0" anchor="t"/>
          <a:lstStyle/>
          <a:p>
            <a:pPr marL="0" indent="0">
              <a:lnSpc>
                <a:spcPts val="7890"/>
              </a:lnSpc>
              <a:buNone/>
            </a:pPr>
            <a:r>
              <a:rPr lang="en-US" sz="6312" dirty="0">
                <a:solidFill>
                  <a:srgbClr val="38512F"/>
                </a:solidFill>
                <a:latin typeface="Lora" pitchFamily="34" charset="0"/>
                <a:ea typeface="Lora" pitchFamily="34" charset="-122"/>
                <a:cs typeface="Lora" pitchFamily="34" charset="-120"/>
              </a:rPr>
              <a:t>Introduction to Pivot Charts</a:t>
            </a:r>
            <a:endParaRPr lang="en-US" sz="6312" dirty="0"/>
          </a:p>
        </p:txBody>
      </p:sp>
      <p:sp>
        <p:nvSpPr>
          <p:cNvPr id="5" name="Text 3"/>
          <p:cNvSpPr/>
          <p:nvPr/>
        </p:nvSpPr>
        <p:spPr>
          <a:xfrm>
            <a:off x="968693" y="4208383"/>
            <a:ext cx="12692896"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charts are a powerful and dynamic way to visualize data in Excel. They are a type of chart that is automatically linked to a pivot table, so any changes made to the pivot table will be reflected in the chart. This makes it easy to explore and analyze your data in a visual way.</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335054"/>
            <a:ext cx="7415927" cy="2004060"/>
          </a:xfrm>
          <a:prstGeom prst="rect">
            <a:avLst/>
          </a:prstGeom>
          <a:noFill/>
          <a:ln/>
        </p:spPr>
        <p:txBody>
          <a:bodyPr wrap="square" rtlCol="0" anchor="t"/>
          <a:lstStyle/>
          <a:p>
            <a:pPr marL="0" indent="0">
              <a:lnSpc>
                <a:spcPts val="7890"/>
              </a:lnSpc>
              <a:buNone/>
            </a:pPr>
            <a:r>
              <a:rPr lang="en-US" sz="6312" dirty="0">
                <a:solidFill>
                  <a:srgbClr val="38512F"/>
                </a:solidFill>
                <a:latin typeface="Lora" pitchFamily="34" charset="0"/>
                <a:ea typeface="Lora" pitchFamily="34" charset="-122"/>
                <a:cs typeface="Lora" pitchFamily="34" charset="-120"/>
              </a:rPr>
              <a:t>Pivot Tables in Excel</a:t>
            </a:r>
            <a:endParaRPr lang="en-US" sz="6312" dirty="0"/>
          </a:p>
        </p:txBody>
      </p:sp>
      <p:sp>
        <p:nvSpPr>
          <p:cNvPr id="6" name="Text 3"/>
          <p:cNvSpPr/>
          <p:nvPr/>
        </p:nvSpPr>
        <p:spPr>
          <a:xfrm>
            <a:off x="864037" y="4709398"/>
            <a:ext cx="7415927"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tables are a powerful tool for analyzing and summarizing data in Excel. They allow you to quickly create dynamic tables and charts that can be filtered and sorted to reveal insights.</a:t>
            </a:r>
            <a:endParaRPr lang="en-US" sz="1944"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64037" y="1469112"/>
            <a:ext cx="5809059"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Chart Types</a:t>
            </a:r>
            <a:endParaRPr lang="en-US" sz="4574" dirty="0"/>
          </a:p>
        </p:txBody>
      </p:sp>
      <p:sp>
        <p:nvSpPr>
          <p:cNvPr id="6" name="Shape 3"/>
          <p:cNvSpPr/>
          <p:nvPr/>
        </p:nvSpPr>
        <p:spPr>
          <a:xfrm>
            <a:off x="864037" y="2843093"/>
            <a:ext cx="555427" cy="555427"/>
          </a:xfrm>
          <a:prstGeom prst="roundRect">
            <a:avLst>
              <a:gd name="adj" fmla="val 6668"/>
            </a:avLst>
          </a:prstGeom>
          <a:solidFill>
            <a:srgbClr val="F3E7D4"/>
          </a:solidFill>
          <a:ln/>
        </p:spPr>
        <p:txBody>
          <a:bodyPr/>
          <a:lstStyle/>
          <a:p>
            <a:endParaRPr lang="en-US"/>
          </a:p>
        </p:txBody>
      </p:sp>
      <p:sp>
        <p:nvSpPr>
          <p:cNvPr id="7" name="Text 4"/>
          <p:cNvSpPr/>
          <p:nvPr/>
        </p:nvSpPr>
        <p:spPr>
          <a:xfrm>
            <a:off x="1078230" y="2946559"/>
            <a:ext cx="126921"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1</a:t>
            </a:r>
            <a:endParaRPr lang="en-US" sz="2744" dirty="0"/>
          </a:p>
        </p:txBody>
      </p:sp>
      <p:sp>
        <p:nvSpPr>
          <p:cNvPr id="8" name="Text 5"/>
          <p:cNvSpPr/>
          <p:nvPr/>
        </p:nvSpPr>
        <p:spPr>
          <a:xfrm>
            <a:off x="1666280" y="2843093"/>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1. Column Chart</a:t>
            </a:r>
            <a:endParaRPr lang="en-US" sz="2287" dirty="0"/>
          </a:p>
        </p:txBody>
      </p:sp>
      <p:sp>
        <p:nvSpPr>
          <p:cNvPr id="9" name="Text 6"/>
          <p:cNvSpPr/>
          <p:nvPr/>
        </p:nvSpPr>
        <p:spPr>
          <a:xfrm>
            <a:off x="1666280" y="3354348"/>
            <a:ext cx="3696772"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Column charts display data vertically, ideal for comparing values across categories.</a:t>
            </a:r>
            <a:endParaRPr lang="en-US" sz="1944" dirty="0"/>
          </a:p>
        </p:txBody>
      </p:sp>
      <p:sp>
        <p:nvSpPr>
          <p:cNvPr id="10" name="Shape 7"/>
          <p:cNvSpPr/>
          <p:nvPr/>
        </p:nvSpPr>
        <p:spPr>
          <a:xfrm>
            <a:off x="5609868" y="2843093"/>
            <a:ext cx="555427" cy="555427"/>
          </a:xfrm>
          <a:prstGeom prst="roundRect">
            <a:avLst>
              <a:gd name="adj" fmla="val 6668"/>
            </a:avLst>
          </a:prstGeom>
          <a:solidFill>
            <a:srgbClr val="F3E7D4"/>
          </a:solidFill>
          <a:ln/>
        </p:spPr>
        <p:txBody>
          <a:bodyPr/>
          <a:lstStyle/>
          <a:p>
            <a:endParaRPr lang="en-US"/>
          </a:p>
        </p:txBody>
      </p:sp>
      <p:sp>
        <p:nvSpPr>
          <p:cNvPr id="11" name="Text 8"/>
          <p:cNvSpPr/>
          <p:nvPr/>
        </p:nvSpPr>
        <p:spPr>
          <a:xfrm>
            <a:off x="5793938" y="2946559"/>
            <a:ext cx="187166"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2</a:t>
            </a:r>
            <a:endParaRPr lang="en-US" sz="2744" dirty="0"/>
          </a:p>
        </p:txBody>
      </p:sp>
      <p:sp>
        <p:nvSpPr>
          <p:cNvPr id="12" name="Text 9"/>
          <p:cNvSpPr/>
          <p:nvPr/>
        </p:nvSpPr>
        <p:spPr>
          <a:xfrm>
            <a:off x="6412111" y="2843093"/>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2. Bar Chart</a:t>
            </a:r>
            <a:endParaRPr lang="en-US" sz="2287" dirty="0"/>
          </a:p>
        </p:txBody>
      </p:sp>
      <p:sp>
        <p:nvSpPr>
          <p:cNvPr id="13" name="Text 10"/>
          <p:cNvSpPr/>
          <p:nvPr/>
        </p:nvSpPr>
        <p:spPr>
          <a:xfrm>
            <a:off x="6412111" y="3354348"/>
            <a:ext cx="3696772"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Bar charts display data horizontally, best for comparing values within a category.</a:t>
            </a:r>
            <a:endParaRPr lang="en-US" sz="1944" dirty="0"/>
          </a:p>
        </p:txBody>
      </p:sp>
      <p:sp>
        <p:nvSpPr>
          <p:cNvPr id="14" name="Shape 11"/>
          <p:cNvSpPr/>
          <p:nvPr/>
        </p:nvSpPr>
        <p:spPr>
          <a:xfrm>
            <a:off x="864037" y="5063966"/>
            <a:ext cx="555427" cy="555427"/>
          </a:xfrm>
          <a:prstGeom prst="roundRect">
            <a:avLst>
              <a:gd name="adj" fmla="val 6668"/>
            </a:avLst>
          </a:prstGeom>
          <a:solidFill>
            <a:srgbClr val="F3E7D4"/>
          </a:solidFill>
          <a:ln/>
        </p:spPr>
        <p:txBody>
          <a:bodyPr/>
          <a:lstStyle/>
          <a:p>
            <a:endParaRPr lang="en-US"/>
          </a:p>
        </p:txBody>
      </p:sp>
      <p:sp>
        <p:nvSpPr>
          <p:cNvPr id="15" name="Text 12"/>
          <p:cNvSpPr/>
          <p:nvPr/>
        </p:nvSpPr>
        <p:spPr>
          <a:xfrm>
            <a:off x="1044654" y="5167432"/>
            <a:ext cx="194191"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3</a:t>
            </a:r>
            <a:endParaRPr lang="en-US" sz="2744" dirty="0"/>
          </a:p>
        </p:txBody>
      </p:sp>
      <p:sp>
        <p:nvSpPr>
          <p:cNvPr id="16" name="Text 13"/>
          <p:cNvSpPr/>
          <p:nvPr/>
        </p:nvSpPr>
        <p:spPr>
          <a:xfrm>
            <a:off x="1666280" y="5063966"/>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3. Line Chart</a:t>
            </a:r>
            <a:endParaRPr lang="en-US" sz="2287" dirty="0"/>
          </a:p>
        </p:txBody>
      </p:sp>
      <p:sp>
        <p:nvSpPr>
          <p:cNvPr id="17" name="Text 14"/>
          <p:cNvSpPr/>
          <p:nvPr/>
        </p:nvSpPr>
        <p:spPr>
          <a:xfrm>
            <a:off x="1666280" y="5575221"/>
            <a:ext cx="3696772"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Line charts show trends over time, useful for analyzing data over a period.</a:t>
            </a:r>
            <a:endParaRPr lang="en-US" sz="1944" dirty="0"/>
          </a:p>
        </p:txBody>
      </p:sp>
      <p:sp>
        <p:nvSpPr>
          <p:cNvPr id="18" name="Shape 15"/>
          <p:cNvSpPr/>
          <p:nvPr/>
        </p:nvSpPr>
        <p:spPr>
          <a:xfrm>
            <a:off x="5609868" y="5063966"/>
            <a:ext cx="555427" cy="555427"/>
          </a:xfrm>
          <a:prstGeom prst="roundRect">
            <a:avLst>
              <a:gd name="adj" fmla="val 6668"/>
            </a:avLst>
          </a:prstGeom>
          <a:solidFill>
            <a:srgbClr val="F3E7D4"/>
          </a:solidFill>
          <a:ln/>
        </p:spPr>
        <p:txBody>
          <a:bodyPr/>
          <a:lstStyle/>
          <a:p>
            <a:endParaRPr lang="en-US"/>
          </a:p>
        </p:txBody>
      </p:sp>
      <p:sp>
        <p:nvSpPr>
          <p:cNvPr id="19" name="Text 16"/>
          <p:cNvSpPr/>
          <p:nvPr/>
        </p:nvSpPr>
        <p:spPr>
          <a:xfrm>
            <a:off x="5793105" y="5167432"/>
            <a:ext cx="188952"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4</a:t>
            </a:r>
            <a:endParaRPr lang="en-US" sz="2744" dirty="0"/>
          </a:p>
        </p:txBody>
      </p:sp>
      <p:sp>
        <p:nvSpPr>
          <p:cNvPr id="20" name="Text 17"/>
          <p:cNvSpPr/>
          <p:nvPr/>
        </p:nvSpPr>
        <p:spPr>
          <a:xfrm>
            <a:off x="6412111" y="5063966"/>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4. Pie Chart</a:t>
            </a:r>
            <a:endParaRPr lang="en-US" sz="2287" dirty="0"/>
          </a:p>
        </p:txBody>
      </p:sp>
      <p:sp>
        <p:nvSpPr>
          <p:cNvPr id="21" name="Text 18"/>
          <p:cNvSpPr/>
          <p:nvPr/>
        </p:nvSpPr>
        <p:spPr>
          <a:xfrm>
            <a:off x="6412111" y="5575221"/>
            <a:ext cx="3696772"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Pie charts represent parts of a whole, useful for displaying proportions.</a:t>
            </a:r>
            <a:endParaRPr lang="en-US" sz="1944"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80931" y="792361"/>
            <a:ext cx="5618321" cy="656273"/>
          </a:xfrm>
          <a:prstGeom prst="rect">
            <a:avLst/>
          </a:prstGeom>
          <a:noFill/>
          <a:ln/>
        </p:spPr>
        <p:txBody>
          <a:bodyPr wrap="none" rtlCol="0" anchor="t"/>
          <a:lstStyle/>
          <a:p>
            <a:pPr marL="0" indent="0">
              <a:lnSpc>
                <a:spcPts val="5167"/>
              </a:lnSpc>
              <a:buNone/>
            </a:pPr>
            <a:r>
              <a:rPr lang="en-US" sz="4134" dirty="0">
                <a:solidFill>
                  <a:srgbClr val="38512F"/>
                </a:solidFill>
                <a:latin typeface="Lora" pitchFamily="34" charset="0"/>
                <a:ea typeface="Lora" pitchFamily="34" charset="-122"/>
                <a:cs typeface="Lora" pitchFamily="34" charset="-120"/>
              </a:rPr>
              <a:t>Pivot Chart Formatting</a:t>
            </a:r>
            <a:endParaRPr lang="en-US" sz="4134" dirty="0"/>
          </a:p>
        </p:txBody>
      </p:sp>
      <p:pic>
        <p:nvPicPr>
          <p:cNvPr id="6" name="Image 1" descr="preencoded.png"/>
          <p:cNvPicPr>
            <a:picLocks noChangeAspect="1"/>
          </p:cNvPicPr>
          <p:nvPr/>
        </p:nvPicPr>
        <p:blipFill>
          <a:blip r:embed="rId4"/>
          <a:stretch>
            <a:fillRect/>
          </a:stretch>
        </p:blipFill>
        <p:spPr>
          <a:xfrm>
            <a:off x="780931" y="1783318"/>
            <a:ext cx="557808" cy="557808"/>
          </a:xfrm>
          <a:prstGeom prst="rect">
            <a:avLst/>
          </a:prstGeom>
        </p:spPr>
      </p:pic>
      <p:sp>
        <p:nvSpPr>
          <p:cNvPr id="7" name="Text 3"/>
          <p:cNvSpPr/>
          <p:nvPr/>
        </p:nvSpPr>
        <p:spPr>
          <a:xfrm>
            <a:off x="780931" y="2564249"/>
            <a:ext cx="2624971" cy="328136"/>
          </a:xfrm>
          <a:prstGeom prst="rect">
            <a:avLst/>
          </a:prstGeom>
          <a:noFill/>
          <a:ln/>
        </p:spPr>
        <p:txBody>
          <a:bodyPr wrap="none" rtlCol="0" anchor="t"/>
          <a:lstStyle/>
          <a:p>
            <a:pPr marL="0" indent="0" algn="l">
              <a:lnSpc>
                <a:spcPts val="2584"/>
              </a:lnSpc>
              <a:buNone/>
            </a:pPr>
            <a:r>
              <a:rPr lang="en-US" sz="2067" dirty="0">
                <a:solidFill>
                  <a:srgbClr val="3A3630"/>
                </a:solidFill>
                <a:latin typeface="Lora" pitchFamily="34" charset="0"/>
                <a:ea typeface="Lora" pitchFamily="34" charset="-122"/>
                <a:cs typeface="Lora" pitchFamily="34" charset="-120"/>
              </a:rPr>
              <a:t>Chart Colors</a:t>
            </a:r>
            <a:endParaRPr lang="en-US" sz="2067" dirty="0"/>
          </a:p>
        </p:txBody>
      </p:sp>
      <p:sp>
        <p:nvSpPr>
          <p:cNvPr id="8" name="Text 4"/>
          <p:cNvSpPr/>
          <p:nvPr/>
        </p:nvSpPr>
        <p:spPr>
          <a:xfrm>
            <a:off x="780931" y="3026212"/>
            <a:ext cx="4538067" cy="1427798"/>
          </a:xfrm>
          <a:prstGeom prst="rect">
            <a:avLst/>
          </a:prstGeom>
          <a:noFill/>
          <a:ln/>
        </p:spPr>
        <p:txBody>
          <a:bodyPr wrap="square" rtlCol="0" anchor="t"/>
          <a:lstStyle/>
          <a:p>
            <a:pPr marL="0" indent="0" algn="l">
              <a:lnSpc>
                <a:spcPts val="2811"/>
              </a:lnSpc>
              <a:buNone/>
            </a:pPr>
            <a:r>
              <a:rPr lang="en-US" sz="1757" dirty="0">
                <a:solidFill>
                  <a:srgbClr val="3A3630"/>
                </a:solidFill>
                <a:latin typeface="Source Sans Pro" pitchFamily="34" charset="0"/>
                <a:ea typeface="Source Sans Pro" pitchFamily="34" charset="-122"/>
                <a:cs typeface="Source Sans Pro" pitchFamily="34" charset="-120"/>
              </a:rPr>
              <a:t>Customize chart colors to improve visual appeal and clarity. Use a color palette that complements the data and enhances presentation.</a:t>
            </a:r>
            <a:endParaRPr lang="en-US" sz="1757" dirty="0"/>
          </a:p>
        </p:txBody>
      </p:sp>
      <p:pic>
        <p:nvPicPr>
          <p:cNvPr id="9" name="Image 2" descr="preencoded.png"/>
          <p:cNvPicPr>
            <a:picLocks noChangeAspect="1"/>
          </p:cNvPicPr>
          <p:nvPr/>
        </p:nvPicPr>
        <p:blipFill>
          <a:blip r:embed="rId5"/>
          <a:stretch>
            <a:fillRect/>
          </a:stretch>
        </p:blipFill>
        <p:spPr>
          <a:xfrm>
            <a:off x="5653683" y="1783318"/>
            <a:ext cx="557808" cy="557808"/>
          </a:xfrm>
          <a:prstGeom prst="rect">
            <a:avLst/>
          </a:prstGeom>
        </p:spPr>
      </p:pic>
      <p:sp>
        <p:nvSpPr>
          <p:cNvPr id="10" name="Text 5"/>
          <p:cNvSpPr/>
          <p:nvPr/>
        </p:nvSpPr>
        <p:spPr>
          <a:xfrm>
            <a:off x="5653683" y="2564249"/>
            <a:ext cx="2624971" cy="328136"/>
          </a:xfrm>
          <a:prstGeom prst="rect">
            <a:avLst/>
          </a:prstGeom>
          <a:noFill/>
          <a:ln/>
        </p:spPr>
        <p:txBody>
          <a:bodyPr wrap="none" rtlCol="0" anchor="t"/>
          <a:lstStyle/>
          <a:p>
            <a:pPr marL="0" indent="0" algn="l">
              <a:lnSpc>
                <a:spcPts val="2584"/>
              </a:lnSpc>
              <a:buNone/>
            </a:pPr>
            <a:r>
              <a:rPr lang="en-US" sz="2067" dirty="0">
                <a:solidFill>
                  <a:srgbClr val="3A3630"/>
                </a:solidFill>
                <a:latin typeface="Lora" pitchFamily="34" charset="0"/>
                <a:ea typeface="Lora" pitchFamily="34" charset="-122"/>
                <a:cs typeface="Lora" pitchFamily="34" charset="-120"/>
              </a:rPr>
              <a:t>Chart Title</a:t>
            </a:r>
            <a:endParaRPr lang="en-US" sz="2067" dirty="0"/>
          </a:p>
        </p:txBody>
      </p:sp>
      <p:sp>
        <p:nvSpPr>
          <p:cNvPr id="11" name="Text 6"/>
          <p:cNvSpPr/>
          <p:nvPr/>
        </p:nvSpPr>
        <p:spPr>
          <a:xfrm>
            <a:off x="5653683" y="3026212"/>
            <a:ext cx="4538186" cy="1070848"/>
          </a:xfrm>
          <a:prstGeom prst="rect">
            <a:avLst/>
          </a:prstGeom>
          <a:noFill/>
          <a:ln/>
        </p:spPr>
        <p:txBody>
          <a:bodyPr wrap="square" rtlCol="0" anchor="t"/>
          <a:lstStyle/>
          <a:p>
            <a:pPr marL="0" indent="0" algn="l">
              <a:lnSpc>
                <a:spcPts val="2811"/>
              </a:lnSpc>
              <a:buNone/>
            </a:pPr>
            <a:r>
              <a:rPr lang="en-US" sz="1757" dirty="0">
                <a:solidFill>
                  <a:srgbClr val="3A3630"/>
                </a:solidFill>
                <a:latin typeface="Source Sans Pro" pitchFamily="34" charset="0"/>
                <a:ea typeface="Source Sans Pro" pitchFamily="34" charset="-122"/>
                <a:cs typeface="Source Sans Pro" pitchFamily="34" charset="-120"/>
              </a:rPr>
              <a:t>Add a clear and concise title to the chart. The title should accurately represent the chart's content and purpose.</a:t>
            </a:r>
            <a:endParaRPr lang="en-US" sz="1757" dirty="0"/>
          </a:p>
        </p:txBody>
      </p:sp>
      <p:pic>
        <p:nvPicPr>
          <p:cNvPr id="12" name="Image 3" descr="preencoded.png"/>
          <p:cNvPicPr>
            <a:picLocks noChangeAspect="1"/>
          </p:cNvPicPr>
          <p:nvPr/>
        </p:nvPicPr>
        <p:blipFill>
          <a:blip r:embed="rId6"/>
          <a:stretch>
            <a:fillRect/>
          </a:stretch>
        </p:blipFill>
        <p:spPr>
          <a:xfrm>
            <a:off x="780931" y="5123378"/>
            <a:ext cx="557808" cy="557808"/>
          </a:xfrm>
          <a:prstGeom prst="rect">
            <a:avLst/>
          </a:prstGeom>
        </p:spPr>
      </p:pic>
      <p:sp>
        <p:nvSpPr>
          <p:cNvPr id="13" name="Text 7"/>
          <p:cNvSpPr/>
          <p:nvPr/>
        </p:nvSpPr>
        <p:spPr>
          <a:xfrm>
            <a:off x="780931" y="5904309"/>
            <a:ext cx="2624971" cy="328136"/>
          </a:xfrm>
          <a:prstGeom prst="rect">
            <a:avLst/>
          </a:prstGeom>
          <a:noFill/>
          <a:ln/>
        </p:spPr>
        <p:txBody>
          <a:bodyPr wrap="none" rtlCol="0" anchor="t"/>
          <a:lstStyle/>
          <a:p>
            <a:pPr marL="0" indent="0" algn="l">
              <a:lnSpc>
                <a:spcPts val="2584"/>
              </a:lnSpc>
              <a:buNone/>
            </a:pPr>
            <a:r>
              <a:rPr lang="en-US" sz="2067" dirty="0">
                <a:solidFill>
                  <a:srgbClr val="3A3630"/>
                </a:solidFill>
                <a:latin typeface="Lora" pitchFamily="34" charset="0"/>
                <a:ea typeface="Lora" pitchFamily="34" charset="-122"/>
                <a:cs typeface="Lora" pitchFamily="34" charset="-120"/>
              </a:rPr>
              <a:t>Axis Labels</a:t>
            </a:r>
            <a:endParaRPr lang="en-US" sz="2067" dirty="0"/>
          </a:p>
        </p:txBody>
      </p:sp>
      <p:sp>
        <p:nvSpPr>
          <p:cNvPr id="14" name="Text 8"/>
          <p:cNvSpPr/>
          <p:nvPr/>
        </p:nvSpPr>
        <p:spPr>
          <a:xfrm>
            <a:off x="780931" y="6366272"/>
            <a:ext cx="4538067" cy="1070848"/>
          </a:xfrm>
          <a:prstGeom prst="rect">
            <a:avLst/>
          </a:prstGeom>
          <a:noFill/>
          <a:ln/>
        </p:spPr>
        <p:txBody>
          <a:bodyPr wrap="square" rtlCol="0" anchor="t"/>
          <a:lstStyle/>
          <a:p>
            <a:pPr marL="0" indent="0" algn="l">
              <a:lnSpc>
                <a:spcPts val="2811"/>
              </a:lnSpc>
              <a:buNone/>
            </a:pPr>
            <a:r>
              <a:rPr lang="en-US" sz="1757" dirty="0">
                <a:solidFill>
                  <a:srgbClr val="3A3630"/>
                </a:solidFill>
                <a:latin typeface="Source Sans Pro" pitchFamily="34" charset="0"/>
                <a:ea typeface="Source Sans Pro" pitchFamily="34" charset="-122"/>
                <a:cs typeface="Source Sans Pro" pitchFamily="34" charset="-120"/>
              </a:rPr>
              <a:t>Label the chart's axes with descriptive and clear labels. Make sure the labels are easy to read and understand.</a:t>
            </a:r>
            <a:endParaRPr lang="en-US" sz="1757" dirty="0"/>
          </a:p>
        </p:txBody>
      </p:sp>
      <p:pic>
        <p:nvPicPr>
          <p:cNvPr id="15" name="Image 4" descr="preencoded.png"/>
          <p:cNvPicPr>
            <a:picLocks noChangeAspect="1"/>
          </p:cNvPicPr>
          <p:nvPr/>
        </p:nvPicPr>
        <p:blipFill>
          <a:blip r:embed="rId7"/>
          <a:stretch>
            <a:fillRect/>
          </a:stretch>
        </p:blipFill>
        <p:spPr>
          <a:xfrm>
            <a:off x="5653683" y="5123378"/>
            <a:ext cx="557808" cy="557808"/>
          </a:xfrm>
          <a:prstGeom prst="rect">
            <a:avLst/>
          </a:prstGeom>
        </p:spPr>
      </p:pic>
      <p:sp>
        <p:nvSpPr>
          <p:cNvPr id="16" name="Text 9"/>
          <p:cNvSpPr/>
          <p:nvPr/>
        </p:nvSpPr>
        <p:spPr>
          <a:xfrm>
            <a:off x="5653683" y="5904309"/>
            <a:ext cx="2624971" cy="328136"/>
          </a:xfrm>
          <a:prstGeom prst="rect">
            <a:avLst/>
          </a:prstGeom>
          <a:noFill/>
          <a:ln/>
        </p:spPr>
        <p:txBody>
          <a:bodyPr wrap="none" rtlCol="0" anchor="t"/>
          <a:lstStyle/>
          <a:p>
            <a:pPr marL="0" indent="0" algn="l">
              <a:lnSpc>
                <a:spcPts val="2584"/>
              </a:lnSpc>
              <a:buNone/>
            </a:pPr>
            <a:r>
              <a:rPr lang="en-US" sz="2067" dirty="0">
                <a:solidFill>
                  <a:srgbClr val="3A3630"/>
                </a:solidFill>
                <a:latin typeface="Lora" pitchFamily="34" charset="0"/>
                <a:ea typeface="Lora" pitchFamily="34" charset="-122"/>
                <a:cs typeface="Lora" pitchFamily="34" charset="-120"/>
              </a:rPr>
              <a:t>Chart Legend</a:t>
            </a:r>
            <a:endParaRPr lang="en-US" sz="2067" dirty="0"/>
          </a:p>
        </p:txBody>
      </p:sp>
      <p:sp>
        <p:nvSpPr>
          <p:cNvPr id="17" name="Text 10"/>
          <p:cNvSpPr/>
          <p:nvPr/>
        </p:nvSpPr>
        <p:spPr>
          <a:xfrm>
            <a:off x="5653683" y="6366272"/>
            <a:ext cx="4538186" cy="1070848"/>
          </a:xfrm>
          <a:prstGeom prst="rect">
            <a:avLst/>
          </a:prstGeom>
          <a:noFill/>
          <a:ln/>
        </p:spPr>
        <p:txBody>
          <a:bodyPr wrap="square" rtlCol="0" anchor="t"/>
          <a:lstStyle/>
          <a:p>
            <a:pPr marL="0" indent="0" algn="l">
              <a:lnSpc>
                <a:spcPts val="2811"/>
              </a:lnSpc>
              <a:buNone/>
            </a:pPr>
            <a:r>
              <a:rPr lang="en-US" sz="1757" dirty="0">
                <a:solidFill>
                  <a:srgbClr val="3A3630"/>
                </a:solidFill>
                <a:latin typeface="Source Sans Pro" pitchFamily="34" charset="0"/>
                <a:ea typeface="Source Sans Pro" pitchFamily="34" charset="-122"/>
                <a:cs typeface="Source Sans Pro" pitchFamily="34" charset="-120"/>
              </a:rPr>
              <a:t>Use a legend to explain the different data series represented in the chart. The legend should be clearly visible and easily understandable.</a:t>
            </a:r>
            <a:endParaRPr lang="en-US" sz="1757"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1953220"/>
            <a:ext cx="5809059"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Chart Filtering</a:t>
            </a:r>
            <a:endParaRPr lang="en-US" sz="4574" dirty="0"/>
          </a:p>
        </p:txBody>
      </p:sp>
      <p:sp>
        <p:nvSpPr>
          <p:cNvPr id="5" name="Text 3"/>
          <p:cNvSpPr/>
          <p:nvPr/>
        </p:nvSpPr>
        <p:spPr>
          <a:xfrm>
            <a:off x="968693" y="3296364"/>
            <a:ext cx="2904530" cy="363141"/>
          </a:xfrm>
          <a:prstGeom prst="rect">
            <a:avLst/>
          </a:prstGeom>
          <a:noFill/>
          <a:ln/>
        </p:spPr>
        <p:txBody>
          <a:bodyPr wrap="none" rtlCol="0" anchor="t"/>
          <a:lstStyle/>
          <a:p>
            <a:pPr marL="0" indent="0">
              <a:lnSpc>
                <a:spcPts val="2859"/>
              </a:lnSpc>
              <a:buNone/>
            </a:pPr>
            <a:r>
              <a:rPr lang="en-US" sz="2287" dirty="0">
                <a:solidFill>
                  <a:srgbClr val="38512F"/>
                </a:solidFill>
                <a:latin typeface="Lora" pitchFamily="34" charset="0"/>
                <a:ea typeface="Lora" pitchFamily="34" charset="-122"/>
                <a:cs typeface="Lora" pitchFamily="34" charset="-120"/>
              </a:rPr>
              <a:t>Slicers</a:t>
            </a:r>
            <a:endParaRPr lang="en-US" sz="2287" dirty="0"/>
          </a:p>
        </p:txBody>
      </p:sp>
      <p:sp>
        <p:nvSpPr>
          <p:cNvPr id="6" name="Text 4"/>
          <p:cNvSpPr/>
          <p:nvPr/>
        </p:nvSpPr>
        <p:spPr>
          <a:xfrm>
            <a:off x="968693" y="3906322"/>
            <a:ext cx="6045279"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Slicers are interactive controls that allow you to filter your pivot chart data. They make it easy to quickly change the data displayed.</a:t>
            </a:r>
            <a:endParaRPr lang="en-US" sz="1944" dirty="0"/>
          </a:p>
        </p:txBody>
      </p:sp>
      <p:sp>
        <p:nvSpPr>
          <p:cNvPr id="7" name="Text 5"/>
          <p:cNvSpPr/>
          <p:nvPr/>
        </p:nvSpPr>
        <p:spPr>
          <a:xfrm>
            <a:off x="1363623" y="5313640"/>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A3630"/>
                </a:solidFill>
                <a:latin typeface="Source Sans Pro" pitchFamily="34" charset="0"/>
                <a:ea typeface="Source Sans Pro" pitchFamily="34" charset="-122"/>
                <a:cs typeface="Source Sans Pro" pitchFamily="34" charset="-120"/>
              </a:rPr>
              <a:t>Drag and drop slicers onto your chart.</a:t>
            </a:r>
            <a:endParaRPr lang="en-US" sz="1944" dirty="0"/>
          </a:p>
        </p:txBody>
      </p:sp>
      <p:sp>
        <p:nvSpPr>
          <p:cNvPr id="8" name="Text 6"/>
          <p:cNvSpPr/>
          <p:nvPr/>
        </p:nvSpPr>
        <p:spPr>
          <a:xfrm>
            <a:off x="1363623" y="5795010"/>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A3630"/>
                </a:solidFill>
                <a:latin typeface="Source Sans Pro" pitchFamily="34" charset="0"/>
                <a:ea typeface="Source Sans Pro" pitchFamily="34" charset="-122"/>
                <a:cs typeface="Source Sans Pro" pitchFamily="34" charset="-120"/>
              </a:rPr>
              <a:t>Click on slicer values to filter data.</a:t>
            </a:r>
            <a:endParaRPr lang="en-US" sz="1944" dirty="0"/>
          </a:p>
        </p:txBody>
      </p:sp>
      <p:sp>
        <p:nvSpPr>
          <p:cNvPr id="9" name="Text 7"/>
          <p:cNvSpPr/>
          <p:nvPr/>
        </p:nvSpPr>
        <p:spPr>
          <a:xfrm>
            <a:off x="7623810" y="3296364"/>
            <a:ext cx="2904530" cy="363141"/>
          </a:xfrm>
          <a:prstGeom prst="rect">
            <a:avLst/>
          </a:prstGeom>
          <a:noFill/>
          <a:ln/>
        </p:spPr>
        <p:txBody>
          <a:bodyPr wrap="none" rtlCol="0" anchor="t"/>
          <a:lstStyle/>
          <a:p>
            <a:pPr marL="0" indent="0">
              <a:lnSpc>
                <a:spcPts val="2859"/>
              </a:lnSpc>
              <a:buNone/>
            </a:pPr>
            <a:r>
              <a:rPr lang="en-US" sz="2287" dirty="0">
                <a:solidFill>
                  <a:srgbClr val="38512F"/>
                </a:solidFill>
                <a:latin typeface="Lora" pitchFamily="34" charset="0"/>
                <a:ea typeface="Lora" pitchFamily="34" charset="-122"/>
                <a:cs typeface="Lora" pitchFamily="34" charset="-120"/>
              </a:rPr>
              <a:t>Filters</a:t>
            </a:r>
            <a:endParaRPr lang="en-US" sz="2287" dirty="0"/>
          </a:p>
        </p:txBody>
      </p:sp>
      <p:sp>
        <p:nvSpPr>
          <p:cNvPr id="10" name="Text 8"/>
          <p:cNvSpPr/>
          <p:nvPr/>
        </p:nvSpPr>
        <p:spPr>
          <a:xfrm>
            <a:off x="7623810" y="3906322"/>
            <a:ext cx="6045279"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charts have built-in filters that you can use to refine the data displayed.</a:t>
            </a:r>
            <a:endParaRPr lang="en-US" sz="1944" dirty="0"/>
          </a:p>
        </p:txBody>
      </p:sp>
      <p:sp>
        <p:nvSpPr>
          <p:cNvPr id="11" name="Text 9"/>
          <p:cNvSpPr/>
          <p:nvPr/>
        </p:nvSpPr>
        <p:spPr>
          <a:xfrm>
            <a:off x="8018740" y="4918591"/>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A3630"/>
                </a:solidFill>
                <a:latin typeface="Source Sans Pro" pitchFamily="34" charset="0"/>
                <a:ea typeface="Source Sans Pro" pitchFamily="34" charset="-122"/>
                <a:cs typeface="Source Sans Pro" pitchFamily="34" charset="-120"/>
              </a:rPr>
              <a:t>Click on the filter icon in the chart.</a:t>
            </a:r>
            <a:endParaRPr lang="en-US" sz="1944" dirty="0"/>
          </a:p>
        </p:txBody>
      </p:sp>
      <p:sp>
        <p:nvSpPr>
          <p:cNvPr id="12" name="Text 10"/>
          <p:cNvSpPr/>
          <p:nvPr/>
        </p:nvSpPr>
        <p:spPr>
          <a:xfrm>
            <a:off x="8018740" y="5399961"/>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A3630"/>
                </a:solidFill>
                <a:latin typeface="Source Sans Pro" pitchFamily="34" charset="0"/>
                <a:ea typeface="Source Sans Pro" pitchFamily="34" charset="-122"/>
                <a:cs typeface="Source Sans Pro" pitchFamily="34" charset="-120"/>
              </a:rPr>
              <a:t>Select the filter criteria you want to apply.</a:t>
            </a:r>
            <a:endParaRPr lang="en-US" sz="1944"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39364" y="671989"/>
            <a:ext cx="6442829" cy="716875"/>
          </a:xfrm>
          <a:prstGeom prst="rect">
            <a:avLst/>
          </a:prstGeom>
          <a:noFill/>
          <a:ln/>
        </p:spPr>
        <p:txBody>
          <a:bodyPr wrap="none" rtlCol="0" anchor="t"/>
          <a:lstStyle/>
          <a:p>
            <a:pPr marL="0" indent="0">
              <a:lnSpc>
                <a:spcPts val="5644"/>
              </a:lnSpc>
              <a:buNone/>
            </a:pPr>
            <a:r>
              <a:rPr lang="en-US" sz="4516" dirty="0">
                <a:solidFill>
                  <a:srgbClr val="38512F"/>
                </a:solidFill>
                <a:latin typeface="Lora" pitchFamily="34" charset="0"/>
                <a:ea typeface="Lora" pitchFamily="34" charset="-122"/>
                <a:cs typeface="Lora" pitchFamily="34" charset="-120"/>
              </a:rPr>
              <a:t>Pivot Chart Interactivity</a:t>
            </a:r>
            <a:endParaRPr lang="en-US" sz="4516" dirty="0"/>
          </a:p>
        </p:txBody>
      </p:sp>
      <p:sp>
        <p:nvSpPr>
          <p:cNvPr id="6" name="Shape 3"/>
          <p:cNvSpPr/>
          <p:nvPr/>
        </p:nvSpPr>
        <p:spPr>
          <a:xfrm>
            <a:off x="6339364" y="1754386"/>
            <a:ext cx="7438073" cy="1771888"/>
          </a:xfrm>
          <a:prstGeom prst="roundRect">
            <a:avLst>
              <a:gd name="adj" fmla="val 2063"/>
            </a:avLst>
          </a:prstGeom>
          <a:solidFill>
            <a:srgbClr val="F3E7D4"/>
          </a:solidFill>
          <a:ln/>
        </p:spPr>
        <p:txBody>
          <a:bodyPr/>
          <a:lstStyle/>
          <a:p>
            <a:endParaRPr lang="en-US"/>
          </a:p>
        </p:txBody>
      </p:sp>
      <p:sp>
        <p:nvSpPr>
          <p:cNvPr id="7" name="Text 4"/>
          <p:cNvSpPr/>
          <p:nvPr/>
        </p:nvSpPr>
        <p:spPr>
          <a:xfrm>
            <a:off x="6583085" y="1998107"/>
            <a:ext cx="2867382" cy="358378"/>
          </a:xfrm>
          <a:prstGeom prst="rect">
            <a:avLst/>
          </a:prstGeom>
          <a:noFill/>
          <a:ln/>
        </p:spPr>
        <p:txBody>
          <a:bodyPr wrap="none" rtlCol="0" anchor="t"/>
          <a:lstStyle/>
          <a:p>
            <a:pPr marL="0" indent="0">
              <a:lnSpc>
                <a:spcPts val="2822"/>
              </a:lnSpc>
              <a:buNone/>
            </a:pPr>
            <a:r>
              <a:rPr lang="en-US" sz="2258" dirty="0">
                <a:solidFill>
                  <a:srgbClr val="3A3630"/>
                </a:solidFill>
                <a:latin typeface="Lora" pitchFamily="34" charset="0"/>
                <a:ea typeface="Lora" pitchFamily="34" charset="-122"/>
                <a:cs typeface="Lora" pitchFamily="34" charset="-120"/>
              </a:rPr>
              <a:t>Data Exploration</a:t>
            </a:r>
            <a:endParaRPr lang="en-US" sz="2258" dirty="0"/>
          </a:p>
        </p:txBody>
      </p:sp>
      <p:sp>
        <p:nvSpPr>
          <p:cNvPr id="8" name="Text 5"/>
          <p:cNvSpPr/>
          <p:nvPr/>
        </p:nvSpPr>
        <p:spPr>
          <a:xfrm>
            <a:off x="6583085" y="2502694"/>
            <a:ext cx="6950631" cy="779859"/>
          </a:xfrm>
          <a:prstGeom prst="rect">
            <a:avLst/>
          </a:prstGeom>
          <a:noFill/>
          <a:ln/>
        </p:spPr>
        <p:txBody>
          <a:bodyPr wrap="square" rtlCol="0" anchor="t"/>
          <a:lstStyle/>
          <a:p>
            <a:pPr marL="0" indent="0">
              <a:lnSpc>
                <a:spcPts val="3071"/>
              </a:lnSpc>
              <a:buNone/>
            </a:pPr>
            <a:r>
              <a:rPr lang="en-US" sz="1919" dirty="0">
                <a:solidFill>
                  <a:srgbClr val="3A3630"/>
                </a:solidFill>
                <a:latin typeface="Source Sans Pro" pitchFamily="34" charset="0"/>
                <a:ea typeface="Source Sans Pro" pitchFamily="34" charset="-122"/>
                <a:cs typeface="Source Sans Pro" pitchFamily="34" charset="-120"/>
              </a:rPr>
              <a:t>Explore data in a dynamic way. Filter or slice your data, and the chart updates in real time.</a:t>
            </a:r>
            <a:endParaRPr lang="en-US" sz="1919" dirty="0"/>
          </a:p>
        </p:txBody>
      </p:sp>
      <p:sp>
        <p:nvSpPr>
          <p:cNvPr id="9" name="Shape 6"/>
          <p:cNvSpPr/>
          <p:nvPr/>
        </p:nvSpPr>
        <p:spPr>
          <a:xfrm>
            <a:off x="6339364" y="3769995"/>
            <a:ext cx="7438073" cy="1771888"/>
          </a:xfrm>
          <a:prstGeom prst="roundRect">
            <a:avLst>
              <a:gd name="adj" fmla="val 2063"/>
            </a:avLst>
          </a:prstGeom>
          <a:solidFill>
            <a:srgbClr val="F3E7D4"/>
          </a:solidFill>
          <a:ln/>
        </p:spPr>
        <p:txBody>
          <a:bodyPr/>
          <a:lstStyle/>
          <a:p>
            <a:endParaRPr lang="en-US"/>
          </a:p>
        </p:txBody>
      </p:sp>
      <p:sp>
        <p:nvSpPr>
          <p:cNvPr id="10" name="Text 7"/>
          <p:cNvSpPr/>
          <p:nvPr/>
        </p:nvSpPr>
        <p:spPr>
          <a:xfrm>
            <a:off x="6583085" y="4013716"/>
            <a:ext cx="2867382" cy="358378"/>
          </a:xfrm>
          <a:prstGeom prst="rect">
            <a:avLst/>
          </a:prstGeom>
          <a:noFill/>
          <a:ln/>
        </p:spPr>
        <p:txBody>
          <a:bodyPr wrap="none" rtlCol="0" anchor="t"/>
          <a:lstStyle/>
          <a:p>
            <a:pPr marL="0" indent="0">
              <a:lnSpc>
                <a:spcPts val="2822"/>
              </a:lnSpc>
              <a:buNone/>
            </a:pPr>
            <a:r>
              <a:rPr lang="en-US" sz="2258" dirty="0">
                <a:solidFill>
                  <a:srgbClr val="3A3630"/>
                </a:solidFill>
                <a:latin typeface="Lora" pitchFamily="34" charset="0"/>
                <a:ea typeface="Lora" pitchFamily="34" charset="-122"/>
                <a:cs typeface="Lora" pitchFamily="34" charset="-120"/>
              </a:rPr>
              <a:t>Trend Identification</a:t>
            </a:r>
            <a:endParaRPr lang="en-US" sz="2258" dirty="0"/>
          </a:p>
        </p:txBody>
      </p:sp>
      <p:sp>
        <p:nvSpPr>
          <p:cNvPr id="11" name="Text 8"/>
          <p:cNvSpPr/>
          <p:nvPr/>
        </p:nvSpPr>
        <p:spPr>
          <a:xfrm>
            <a:off x="6583085" y="4518303"/>
            <a:ext cx="6950631" cy="779859"/>
          </a:xfrm>
          <a:prstGeom prst="rect">
            <a:avLst/>
          </a:prstGeom>
          <a:noFill/>
          <a:ln/>
        </p:spPr>
        <p:txBody>
          <a:bodyPr wrap="square" rtlCol="0" anchor="t"/>
          <a:lstStyle/>
          <a:p>
            <a:pPr marL="0" indent="0">
              <a:lnSpc>
                <a:spcPts val="3071"/>
              </a:lnSpc>
              <a:buNone/>
            </a:pPr>
            <a:r>
              <a:rPr lang="en-US" sz="1919" dirty="0">
                <a:solidFill>
                  <a:srgbClr val="3A3630"/>
                </a:solidFill>
                <a:latin typeface="Source Sans Pro" pitchFamily="34" charset="0"/>
                <a:ea typeface="Source Sans Pro" pitchFamily="34" charset="-122"/>
                <a:cs typeface="Source Sans Pro" pitchFamily="34" charset="-120"/>
              </a:rPr>
              <a:t>Observe relationships and trends in your data. Pivot charts make it easy to see patterns.</a:t>
            </a:r>
            <a:endParaRPr lang="en-US" sz="1919" dirty="0"/>
          </a:p>
        </p:txBody>
      </p:sp>
      <p:sp>
        <p:nvSpPr>
          <p:cNvPr id="12" name="Shape 9"/>
          <p:cNvSpPr/>
          <p:nvPr/>
        </p:nvSpPr>
        <p:spPr>
          <a:xfrm>
            <a:off x="6339364" y="5785604"/>
            <a:ext cx="7438073" cy="1771888"/>
          </a:xfrm>
          <a:prstGeom prst="roundRect">
            <a:avLst>
              <a:gd name="adj" fmla="val 2063"/>
            </a:avLst>
          </a:prstGeom>
          <a:solidFill>
            <a:srgbClr val="F3E7D4"/>
          </a:solidFill>
          <a:ln/>
        </p:spPr>
        <p:txBody>
          <a:bodyPr/>
          <a:lstStyle/>
          <a:p>
            <a:endParaRPr lang="en-US"/>
          </a:p>
        </p:txBody>
      </p:sp>
      <p:sp>
        <p:nvSpPr>
          <p:cNvPr id="13" name="Text 10"/>
          <p:cNvSpPr/>
          <p:nvPr/>
        </p:nvSpPr>
        <p:spPr>
          <a:xfrm>
            <a:off x="6583085" y="6029325"/>
            <a:ext cx="2990850" cy="358378"/>
          </a:xfrm>
          <a:prstGeom prst="rect">
            <a:avLst/>
          </a:prstGeom>
          <a:noFill/>
          <a:ln/>
        </p:spPr>
        <p:txBody>
          <a:bodyPr wrap="none" rtlCol="0" anchor="t"/>
          <a:lstStyle/>
          <a:p>
            <a:pPr marL="0" indent="0">
              <a:lnSpc>
                <a:spcPts val="2822"/>
              </a:lnSpc>
              <a:buNone/>
            </a:pPr>
            <a:r>
              <a:rPr lang="en-US" sz="2258" dirty="0">
                <a:solidFill>
                  <a:srgbClr val="3A3630"/>
                </a:solidFill>
                <a:latin typeface="Lora" pitchFamily="34" charset="0"/>
                <a:ea typeface="Lora" pitchFamily="34" charset="-122"/>
                <a:cs typeface="Lora" pitchFamily="34" charset="-120"/>
              </a:rPr>
              <a:t>Insights and Decisions</a:t>
            </a:r>
            <a:endParaRPr lang="en-US" sz="2258" dirty="0"/>
          </a:p>
        </p:txBody>
      </p:sp>
      <p:sp>
        <p:nvSpPr>
          <p:cNvPr id="14" name="Text 11"/>
          <p:cNvSpPr/>
          <p:nvPr/>
        </p:nvSpPr>
        <p:spPr>
          <a:xfrm>
            <a:off x="6583085" y="6533912"/>
            <a:ext cx="6950631" cy="779859"/>
          </a:xfrm>
          <a:prstGeom prst="rect">
            <a:avLst/>
          </a:prstGeom>
          <a:noFill/>
          <a:ln/>
        </p:spPr>
        <p:txBody>
          <a:bodyPr wrap="square" rtlCol="0" anchor="t"/>
          <a:lstStyle/>
          <a:p>
            <a:pPr marL="0" indent="0">
              <a:lnSpc>
                <a:spcPts val="3071"/>
              </a:lnSpc>
              <a:buNone/>
            </a:pPr>
            <a:r>
              <a:rPr lang="en-US" sz="1919" dirty="0">
                <a:solidFill>
                  <a:srgbClr val="3A3630"/>
                </a:solidFill>
                <a:latin typeface="Source Sans Pro" pitchFamily="34" charset="0"/>
                <a:ea typeface="Source Sans Pro" pitchFamily="34" charset="-122"/>
                <a:cs typeface="Source Sans Pro" pitchFamily="34" charset="-120"/>
              </a:rPr>
              <a:t>Interact with the chart to gain new insights, and make data-driven decisions.</a:t>
            </a:r>
            <a:endParaRPr lang="en-US" sz="1919"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335054"/>
            <a:ext cx="7415927" cy="2004060"/>
          </a:xfrm>
          <a:prstGeom prst="rect">
            <a:avLst/>
          </a:prstGeom>
          <a:noFill/>
          <a:ln/>
        </p:spPr>
        <p:txBody>
          <a:bodyPr wrap="square" rtlCol="0" anchor="t"/>
          <a:lstStyle/>
          <a:p>
            <a:pPr marL="0" indent="0">
              <a:lnSpc>
                <a:spcPts val="7890"/>
              </a:lnSpc>
              <a:buNone/>
            </a:pPr>
            <a:r>
              <a:rPr lang="en-US" sz="6312" dirty="0">
                <a:solidFill>
                  <a:srgbClr val="38512F"/>
                </a:solidFill>
                <a:latin typeface="Lora" pitchFamily="34" charset="0"/>
                <a:ea typeface="Lora" pitchFamily="34" charset="-122"/>
                <a:cs typeface="Lora" pitchFamily="34" charset="-120"/>
              </a:rPr>
              <a:t>Introduction to VLOOKUP</a:t>
            </a:r>
            <a:endParaRPr lang="en-US" sz="6312" dirty="0"/>
          </a:p>
        </p:txBody>
      </p:sp>
      <p:sp>
        <p:nvSpPr>
          <p:cNvPr id="6" name="Text 3"/>
          <p:cNvSpPr/>
          <p:nvPr/>
        </p:nvSpPr>
        <p:spPr>
          <a:xfrm>
            <a:off x="864037" y="4709398"/>
            <a:ext cx="7415927"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VLOOKUP is a powerful function in Excel. It helps you find specific data within a table or range of cells. You can use it to search for information across columns.</a:t>
            </a:r>
            <a:endParaRPr lang="en-US" sz="1944"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1627108" y="609719"/>
            <a:ext cx="5206484" cy="650796"/>
          </a:xfrm>
          <a:prstGeom prst="rect">
            <a:avLst/>
          </a:prstGeom>
          <a:noFill/>
          <a:ln/>
        </p:spPr>
        <p:txBody>
          <a:bodyPr wrap="none" rtlCol="0" anchor="t"/>
          <a:lstStyle/>
          <a:p>
            <a:pPr marL="0" indent="0">
              <a:lnSpc>
                <a:spcPts val="5125"/>
              </a:lnSpc>
              <a:buNone/>
            </a:pPr>
            <a:r>
              <a:rPr lang="en-US" sz="4100" dirty="0">
                <a:solidFill>
                  <a:srgbClr val="38512F"/>
                </a:solidFill>
                <a:latin typeface="Lora" pitchFamily="34" charset="0"/>
                <a:ea typeface="Lora" pitchFamily="34" charset="-122"/>
                <a:cs typeface="Lora" pitchFamily="34" charset="-120"/>
              </a:rPr>
              <a:t>VLOOKUP Syntax</a:t>
            </a:r>
            <a:endParaRPr lang="en-US" sz="4100" dirty="0"/>
          </a:p>
        </p:txBody>
      </p:sp>
      <p:pic>
        <p:nvPicPr>
          <p:cNvPr id="5" name="Image 0" descr="preencoded.png"/>
          <p:cNvPicPr>
            <a:picLocks noChangeAspect="1"/>
          </p:cNvPicPr>
          <p:nvPr/>
        </p:nvPicPr>
        <p:blipFill>
          <a:blip r:embed="rId3"/>
          <a:stretch>
            <a:fillRect/>
          </a:stretch>
        </p:blipFill>
        <p:spPr>
          <a:xfrm>
            <a:off x="1627108" y="1702951"/>
            <a:ext cx="5522119" cy="3412927"/>
          </a:xfrm>
          <a:prstGeom prst="rect">
            <a:avLst/>
          </a:prstGeom>
        </p:spPr>
      </p:pic>
      <p:sp>
        <p:nvSpPr>
          <p:cNvPr id="6" name="Text 3"/>
          <p:cNvSpPr/>
          <p:nvPr/>
        </p:nvSpPr>
        <p:spPr>
          <a:xfrm>
            <a:off x="1627108" y="5392460"/>
            <a:ext cx="2603183" cy="325279"/>
          </a:xfrm>
          <a:prstGeom prst="rect">
            <a:avLst/>
          </a:prstGeom>
          <a:noFill/>
          <a:ln/>
        </p:spPr>
        <p:txBody>
          <a:bodyPr wrap="none" rtlCol="0" anchor="t"/>
          <a:lstStyle/>
          <a:p>
            <a:pPr marL="0" indent="0" algn="l">
              <a:lnSpc>
                <a:spcPts val="2562"/>
              </a:lnSpc>
              <a:buNone/>
            </a:pPr>
            <a:r>
              <a:rPr lang="en-US" sz="2050" dirty="0">
                <a:solidFill>
                  <a:srgbClr val="3A3630"/>
                </a:solidFill>
                <a:latin typeface="Lora" pitchFamily="34" charset="0"/>
                <a:ea typeface="Lora" pitchFamily="34" charset="-122"/>
                <a:cs typeface="Lora" pitchFamily="34" charset="-120"/>
              </a:rPr>
              <a:t>VLOOKUP Structure</a:t>
            </a:r>
            <a:endParaRPr lang="en-US" sz="2050" dirty="0"/>
          </a:p>
        </p:txBody>
      </p:sp>
      <p:sp>
        <p:nvSpPr>
          <p:cNvPr id="7" name="Text 4"/>
          <p:cNvSpPr/>
          <p:nvPr/>
        </p:nvSpPr>
        <p:spPr>
          <a:xfrm>
            <a:off x="1627108" y="5850493"/>
            <a:ext cx="5522119" cy="1061561"/>
          </a:xfrm>
          <a:prstGeom prst="rect">
            <a:avLst/>
          </a:prstGeom>
          <a:noFill/>
          <a:ln/>
        </p:spPr>
        <p:txBody>
          <a:bodyPr wrap="square" rtlCol="0" anchor="t"/>
          <a:lstStyle/>
          <a:p>
            <a:pPr marL="0" indent="0" algn="l">
              <a:lnSpc>
                <a:spcPts val="2788"/>
              </a:lnSpc>
              <a:buNone/>
            </a:pPr>
            <a:r>
              <a:rPr lang="en-US" sz="1742" dirty="0">
                <a:solidFill>
                  <a:srgbClr val="3A3630"/>
                </a:solidFill>
                <a:latin typeface="Source Sans Pro" pitchFamily="34" charset="0"/>
                <a:ea typeface="Source Sans Pro" pitchFamily="34" charset="-122"/>
                <a:cs typeface="Source Sans Pro" pitchFamily="34" charset="-120"/>
              </a:rPr>
              <a:t>The VLOOKUP function has four main arguments: the lookup value, the table array, the col_index_num, and the range_lookup.</a:t>
            </a:r>
            <a:endParaRPr lang="en-US" sz="1742" dirty="0"/>
          </a:p>
        </p:txBody>
      </p:sp>
      <p:pic>
        <p:nvPicPr>
          <p:cNvPr id="8" name="Image 1" descr="preencoded.png"/>
          <p:cNvPicPr>
            <a:picLocks noChangeAspect="1"/>
          </p:cNvPicPr>
          <p:nvPr/>
        </p:nvPicPr>
        <p:blipFill>
          <a:blip r:embed="rId4"/>
          <a:stretch>
            <a:fillRect/>
          </a:stretch>
        </p:blipFill>
        <p:spPr>
          <a:xfrm>
            <a:off x="7481054" y="1702951"/>
            <a:ext cx="5522238" cy="3412927"/>
          </a:xfrm>
          <a:prstGeom prst="rect">
            <a:avLst/>
          </a:prstGeom>
        </p:spPr>
      </p:pic>
      <p:sp>
        <p:nvSpPr>
          <p:cNvPr id="9" name="Text 5"/>
          <p:cNvSpPr/>
          <p:nvPr/>
        </p:nvSpPr>
        <p:spPr>
          <a:xfrm>
            <a:off x="7481054" y="5392460"/>
            <a:ext cx="2603183" cy="325279"/>
          </a:xfrm>
          <a:prstGeom prst="rect">
            <a:avLst/>
          </a:prstGeom>
          <a:noFill/>
          <a:ln/>
        </p:spPr>
        <p:txBody>
          <a:bodyPr wrap="none" rtlCol="0" anchor="t"/>
          <a:lstStyle/>
          <a:p>
            <a:pPr marL="0" indent="0" algn="l">
              <a:lnSpc>
                <a:spcPts val="2562"/>
              </a:lnSpc>
              <a:buNone/>
            </a:pPr>
            <a:r>
              <a:rPr lang="en-US" sz="2050" dirty="0">
                <a:solidFill>
                  <a:srgbClr val="3A3630"/>
                </a:solidFill>
                <a:latin typeface="Lora" pitchFamily="34" charset="0"/>
                <a:ea typeface="Lora" pitchFamily="34" charset="-122"/>
                <a:cs typeface="Lora" pitchFamily="34" charset="-120"/>
              </a:rPr>
              <a:t>Argument Details</a:t>
            </a:r>
            <a:endParaRPr lang="en-US" sz="2050" dirty="0"/>
          </a:p>
        </p:txBody>
      </p:sp>
      <p:sp>
        <p:nvSpPr>
          <p:cNvPr id="10" name="Text 6"/>
          <p:cNvSpPr/>
          <p:nvPr/>
        </p:nvSpPr>
        <p:spPr>
          <a:xfrm>
            <a:off x="7481054" y="5850493"/>
            <a:ext cx="5522238" cy="1769269"/>
          </a:xfrm>
          <a:prstGeom prst="rect">
            <a:avLst/>
          </a:prstGeom>
          <a:noFill/>
          <a:ln/>
        </p:spPr>
        <p:txBody>
          <a:bodyPr wrap="square" rtlCol="0" anchor="t"/>
          <a:lstStyle/>
          <a:p>
            <a:pPr marL="0" indent="0" algn="l">
              <a:lnSpc>
                <a:spcPts val="2788"/>
              </a:lnSpc>
              <a:buNone/>
            </a:pPr>
            <a:r>
              <a:rPr lang="en-US" sz="1742" dirty="0">
                <a:solidFill>
                  <a:srgbClr val="3A3630"/>
                </a:solidFill>
                <a:latin typeface="Source Sans Pro" pitchFamily="34" charset="0"/>
                <a:ea typeface="Source Sans Pro" pitchFamily="34" charset="-122"/>
                <a:cs typeface="Source Sans Pro" pitchFamily="34" charset="-120"/>
              </a:rPr>
              <a:t>The lookup value is the data you want to find, the table array is the range containing the data, col_index_num is the column number in the table array containing the result, and range_lookup is a logical value that determines whether an exact or approximate match is required.</a:t>
            </a:r>
            <a:endParaRPr lang="en-US" sz="1742"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33517" y="1099661"/>
            <a:ext cx="5023009" cy="627817"/>
          </a:xfrm>
          <a:prstGeom prst="rect">
            <a:avLst/>
          </a:prstGeom>
          <a:noFill/>
          <a:ln/>
        </p:spPr>
        <p:txBody>
          <a:bodyPr wrap="none" rtlCol="0" anchor="t"/>
          <a:lstStyle/>
          <a:p>
            <a:pPr marL="0" indent="0">
              <a:lnSpc>
                <a:spcPts val="4944"/>
              </a:lnSpc>
              <a:buNone/>
            </a:pPr>
            <a:r>
              <a:rPr lang="en-US" sz="3955" dirty="0">
                <a:solidFill>
                  <a:srgbClr val="38512F"/>
                </a:solidFill>
                <a:latin typeface="Lora" pitchFamily="34" charset="0"/>
                <a:ea typeface="Lora" pitchFamily="34" charset="-122"/>
                <a:cs typeface="Lora" pitchFamily="34" charset="-120"/>
              </a:rPr>
              <a:t>VLOOKUP Examples</a:t>
            </a:r>
            <a:endParaRPr lang="en-US" sz="3955" dirty="0"/>
          </a:p>
        </p:txBody>
      </p:sp>
      <p:sp>
        <p:nvSpPr>
          <p:cNvPr id="6" name="Shape 3"/>
          <p:cNvSpPr/>
          <p:nvPr/>
        </p:nvSpPr>
        <p:spPr>
          <a:xfrm>
            <a:off x="6233517" y="2047637"/>
            <a:ext cx="7649766" cy="1551742"/>
          </a:xfrm>
          <a:prstGeom prst="roundRect">
            <a:avLst>
              <a:gd name="adj" fmla="val 2064"/>
            </a:avLst>
          </a:prstGeom>
          <a:solidFill>
            <a:srgbClr val="F3E7D4"/>
          </a:solidFill>
          <a:ln/>
        </p:spPr>
        <p:txBody>
          <a:bodyPr/>
          <a:lstStyle/>
          <a:p>
            <a:endParaRPr lang="en-US"/>
          </a:p>
        </p:txBody>
      </p:sp>
      <p:sp>
        <p:nvSpPr>
          <p:cNvPr id="7" name="Text 4"/>
          <p:cNvSpPr/>
          <p:nvPr/>
        </p:nvSpPr>
        <p:spPr>
          <a:xfrm>
            <a:off x="6446996" y="2261116"/>
            <a:ext cx="2690812" cy="313849"/>
          </a:xfrm>
          <a:prstGeom prst="rect">
            <a:avLst/>
          </a:prstGeom>
          <a:noFill/>
          <a:ln/>
        </p:spPr>
        <p:txBody>
          <a:bodyPr wrap="none" rtlCol="0" anchor="t"/>
          <a:lstStyle/>
          <a:p>
            <a:pPr marL="0" indent="0">
              <a:lnSpc>
                <a:spcPts val="2472"/>
              </a:lnSpc>
              <a:buNone/>
            </a:pPr>
            <a:r>
              <a:rPr lang="en-US" sz="1978" dirty="0">
                <a:solidFill>
                  <a:srgbClr val="3A3630"/>
                </a:solidFill>
                <a:latin typeface="Lora" pitchFamily="34" charset="0"/>
                <a:ea typeface="Lora" pitchFamily="34" charset="-122"/>
                <a:cs typeface="Lora" pitchFamily="34" charset="-120"/>
              </a:rPr>
              <a:t>Employee Data Lookup</a:t>
            </a:r>
            <a:endParaRPr lang="en-US" sz="1978" dirty="0"/>
          </a:p>
        </p:txBody>
      </p:sp>
      <p:sp>
        <p:nvSpPr>
          <p:cNvPr id="8" name="Text 5"/>
          <p:cNvSpPr/>
          <p:nvPr/>
        </p:nvSpPr>
        <p:spPr>
          <a:xfrm>
            <a:off x="6446996" y="2702957"/>
            <a:ext cx="7222808" cy="682943"/>
          </a:xfrm>
          <a:prstGeom prst="rect">
            <a:avLst/>
          </a:prstGeom>
          <a:noFill/>
          <a:ln/>
        </p:spPr>
        <p:txBody>
          <a:bodyPr wrap="square" rtlCol="0" anchor="t"/>
          <a:lstStyle/>
          <a:p>
            <a:pPr marL="0" indent="0">
              <a:lnSpc>
                <a:spcPts val="2690"/>
              </a:lnSpc>
              <a:buNone/>
            </a:pPr>
            <a:r>
              <a:rPr lang="en-US" sz="1681" dirty="0">
                <a:solidFill>
                  <a:srgbClr val="3A3630"/>
                </a:solidFill>
                <a:latin typeface="Source Sans Pro" pitchFamily="34" charset="0"/>
                <a:ea typeface="Source Sans Pro" pitchFamily="34" charset="-122"/>
                <a:cs typeface="Source Sans Pro" pitchFamily="34" charset="-120"/>
              </a:rPr>
              <a:t>Imagine a spreadsheet with employee names and their corresponding salaries. You can use VLOOKUP to quickly find an employee's salary based on their name.</a:t>
            </a:r>
            <a:endParaRPr lang="en-US" sz="1681" dirty="0"/>
          </a:p>
        </p:txBody>
      </p:sp>
      <p:sp>
        <p:nvSpPr>
          <p:cNvPr id="9" name="Shape 6"/>
          <p:cNvSpPr/>
          <p:nvPr/>
        </p:nvSpPr>
        <p:spPr>
          <a:xfrm>
            <a:off x="6233517" y="3812858"/>
            <a:ext cx="7649766" cy="1551742"/>
          </a:xfrm>
          <a:prstGeom prst="roundRect">
            <a:avLst>
              <a:gd name="adj" fmla="val 2064"/>
            </a:avLst>
          </a:prstGeom>
          <a:solidFill>
            <a:srgbClr val="F3E7D4"/>
          </a:solidFill>
          <a:ln/>
        </p:spPr>
        <p:txBody>
          <a:bodyPr/>
          <a:lstStyle/>
          <a:p>
            <a:endParaRPr lang="en-US"/>
          </a:p>
        </p:txBody>
      </p:sp>
      <p:sp>
        <p:nvSpPr>
          <p:cNvPr id="10" name="Text 7"/>
          <p:cNvSpPr/>
          <p:nvPr/>
        </p:nvSpPr>
        <p:spPr>
          <a:xfrm>
            <a:off x="6446996" y="4026337"/>
            <a:ext cx="2541270" cy="313849"/>
          </a:xfrm>
          <a:prstGeom prst="rect">
            <a:avLst/>
          </a:prstGeom>
          <a:noFill/>
          <a:ln/>
        </p:spPr>
        <p:txBody>
          <a:bodyPr wrap="none" rtlCol="0" anchor="t"/>
          <a:lstStyle/>
          <a:p>
            <a:pPr marL="0" indent="0">
              <a:lnSpc>
                <a:spcPts val="2472"/>
              </a:lnSpc>
              <a:buNone/>
            </a:pPr>
            <a:r>
              <a:rPr lang="en-US" sz="1978" dirty="0">
                <a:solidFill>
                  <a:srgbClr val="3A3630"/>
                </a:solidFill>
                <a:latin typeface="Lora" pitchFamily="34" charset="0"/>
                <a:ea typeface="Lora" pitchFamily="34" charset="-122"/>
                <a:cs typeface="Lora" pitchFamily="34" charset="-120"/>
              </a:rPr>
              <a:t>Product Price Lookup</a:t>
            </a:r>
            <a:endParaRPr lang="en-US" sz="1978" dirty="0"/>
          </a:p>
        </p:txBody>
      </p:sp>
      <p:sp>
        <p:nvSpPr>
          <p:cNvPr id="11" name="Text 8"/>
          <p:cNvSpPr/>
          <p:nvPr/>
        </p:nvSpPr>
        <p:spPr>
          <a:xfrm>
            <a:off x="6446996" y="4468178"/>
            <a:ext cx="7222808" cy="682943"/>
          </a:xfrm>
          <a:prstGeom prst="rect">
            <a:avLst/>
          </a:prstGeom>
          <a:noFill/>
          <a:ln/>
        </p:spPr>
        <p:txBody>
          <a:bodyPr wrap="square" rtlCol="0" anchor="t"/>
          <a:lstStyle/>
          <a:p>
            <a:pPr marL="0" indent="0">
              <a:lnSpc>
                <a:spcPts val="2690"/>
              </a:lnSpc>
              <a:buNone/>
            </a:pPr>
            <a:r>
              <a:rPr lang="en-US" sz="1681" dirty="0">
                <a:solidFill>
                  <a:srgbClr val="3A3630"/>
                </a:solidFill>
                <a:latin typeface="Source Sans Pro" pitchFamily="34" charset="0"/>
                <a:ea typeface="Source Sans Pro" pitchFamily="34" charset="-122"/>
                <a:cs typeface="Source Sans Pro" pitchFamily="34" charset="-120"/>
              </a:rPr>
              <a:t>In a product catalog, VLOOKUP can be used to find the price of a specific product based on its unique identifier, such as a product code.</a:t>
            </a:r>
            <a:endParaRPr lang="en-US" sz="1681" dirty="0"/>
          </a:p>
        </p:txBody>
      </p:sp>
      <p:sp>
        <p:nvSpPr>
          <p:cNvPr id="12" name="Shape 9"/>
          <p:cNvSpPr/>
          <p:nvPr/>
        </p:nvSpPr>
        <p:spPr>
          <a:xfrm>
            <a:off x="6233517" y="5578078"/>
            <a:ext cx="7649766" cy="1551742"/>
          </a:xfrm>
          <a:prstGeom prst="roundRect">
            <a:avLst>
              <a:gd name="adj" fmla="val 2064"/>
            </a:avLst>
          </a:prstGeom>
          <a:solidFill>
            <a:srgbClr val="F3E7D4"/>
          </a:solidFill>
          <a:ln/>
        </p:spPr>
        <p:txBody>
          <a:bodyPr/>
          <a:lstStyle/>
          <a:p>
            <a:endParaRPr lang="en-US"/>
          </a:p>
        </p:txBody>
      </p:sp>
      <p:sp>
        <p:nvSpPr>
          <p:cNvPr id="13" name="Text 10"/>
          <p:cNvSpPr/>
          <p:nvPr/>
        </p:nvSpPr>
        <p:spPr>
          <a:xfrm>
            <a:off x="6446996" y="5791557"/>
            <a:ext cx="3553897" cy="313849"/>
          </a:xfrm>
          <a:prstGeom prst="rect">
            <a:avLst/>
          </a:prstGeom>
          <a:noFill/>
          <a:ln/>
        </p:spPr>
        <p:txBody>
          <a:bodyPr wrap="none" rtlCol="0" anchor="t"/>
          <a:lstStyle/>
          <a:p>
            <a:pPr marL="0" indent="0">
              <a:lnSpc>
                <a:spcPts val="2472"/>
              </a:lnSpc>
              <a:buNone/>
            </a:pPr>
            <a:r>
              <a:rPr lang="en-US" sz="1978" dirty="0">
                <a:solidFill>
                  <a:srgbClr val="3A3630"/>
                </a:solidFill>
                <a:latin typeface="Lora" pitchFamily="34" charset="0"/>
                <a:ea typeface="Lora" pitchFamily="34" charset="-122"/>
                <a:cs typeface="Lora" pitchFamily="34" charset="-120"/>
              </a:rPr>
              <a:t>Customer Information Lookup</a:t>
            </a:r>
            <a:endParaRPr lang="en-US" sz="1978" dirty="0"/>
          </a:p>
        </p:txBody>
      </p:sp>
      <p:sp>
        <p:nvSpPr>
          <p:cNvPr id="14" name="Text 11"/>
          <p:cNvSpPr/>
          <p:nvPr/>
        </p:nvSpPr>
        <p:spPr>
          <a:xfrm>
            <a:off x="6446996" y="6233398"/>
            <a:ext cx="7222808" cy="682943"/>
          </a:xfrm>
          <a:prstGeom prst="rect">
            <a:avLst/>
          </a:prstGeom>
          <a:noFill/>
          <a:ln/>
        </p:spPr>
        <p:txBody>
          <a:bodyPr wrap="square" rtlCol="0" anchor="t"/>
          <a:lstStyle/>
          <a:p>
            <a:pPr marL="0" indent="0">
              <a:lnSpc>
                <a:spcPts val="2690"/>
              </a:lnSpc>
              <a:buNone/>
            </a:pPr>
            <a:r>
              <a:rPr lang="en-US" sz="1681" dirty="0">
                <a:solidFill>
                  <a:srgbClr val="3A3630"/>
                </a:solidFill>
                <a:latin typeface="Source Sans Pro" pitchFamily="34" charset="0"/>
                <a:ea typeface="Source Sans Pro" pitchFamily="34" charset="-122"/>
                <a:cs typeface="Source Sans Pro" pitchFamily="34" charset="-120"/>
              </a:rPr>
              <a:t>VLOOKUP allows you to retrieve customer information, such as their address or phone number, based on their customer ID or email address.</a:t>
            </a:r>
            <a:endParaRPr lang="en-US" sz="168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876538"/>
            <a:ext cx="7424261"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VLOOKUP Troubleshooting</a:t>
            </a:r>
            <a:endParaRPr lang="en-US" sz="4574" dirty="0"/>
          </a:p>
        </p:txBody>
      </p:sp>
      <p:sp>
        <p:nvSpPr>
          <p:cNvPr id="5" name="Shape 3"/>
          <p:cNvSpPr/>
          <p:nvPr/>
        </p:nvSpPr>
        <p:spPr>
          <a:xfrm>
            <a:off x="968693" y="2250519"/>
            <a:ext cx="555427" cy="555427"/>
          </a:xfrm>
          <a:prstGeom prst="roundRect">
            <a:avLst>
              <a:gd name="adj" fmla="val 6668"/>
            </a:avLst>
          </a:prstGeom>
          <a:solidFill>
            <a:srgbClr val="F3E7D4"/>
          </a:solidFill>
          <a:ln/>
        </p:spPr>
        <p:txBody>
          <a:bodyPr/>
          <a:lstStyle/>
          <a:p>
            <a:endParaRPr lang="en-US"/>
          </a:p>
        </p:txBody>
      </p:sp>
      <p:sp>
        <p:nvSpPr>
          <p:cNvPr id="6" name="Text 4"/>
          <p:cNvSpPr/>
          <p:nvPr/>
        </p:nvSpPr>
        <p:spPr>
          <a:xfrm>
            <a:off x="1182886" y="2353985"/>
            <a:ext cx="126921"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1</a:t>
            </a:r>
            <a:endParaRPr lang="en-US" sz="2744" dirty="0"/>
          </a:p>
        </p:txBody>
      </p:sp>
      <p:sp>
        <p:nvSpPr>
          <p:cNvPr id="7" name="Text 5"/>
          <p:cNvSpPr/>
          <p:nvPr/>
        </p:nvSpPr>
        <p:spPr>
          <a:xfrm>
            <a:off x="1770936" y="2250519"/>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1. #REF! Error</a:t>
            </a:r>
            <a:endParaRPr lang="en-US" sz="2287" dirty="0"/>
          </a:p>
        </p:txBody>
      </p:sp>
      <p:sp>
        <p:nvSpPr>
          <p:cNvPr id="8" name="Text 6"/>
          <p:cNvSpPr/>
          <p:nvPr/>
        </p:nvSpPr>
        <p:spPr>
          <a:xfrm>
            <a:off x="1770936" y="2761774"/>
            <a:ext cx="5420797" cy="1975247"/>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The #REF! error indicates a reference error, which occurs when a formula refers to a cell that no longer exists. Ensure that the lookup value is in the first column of the lookup range and that the lookup range is correctly specified.</a:t>
            </a:r>
            <a:endParaRPr lang="en-US" sz="1944" dirty="0"/>
          </a:p>
        </p:txBody>
      </p:sp>
      <p:sp>
        <p:nvSpPr>
          <p:cNvPr id="9" name="Shape 7"/>
          <p:cNvSpPr/>
          <p:nvPr/>
        </p:nvSpPr>
        <p:spPr>
          <a:xfrm>
            <a:off x="7438549" y="2250519"/>
            <a:ext cx="555427" cy="555427"/>
          </a:xfrm>
          <a:prstGeom prst="roundRect">
            <a:avLst>
              <a:gd name="adj" fmla="val 6668"/>
            </a:avLst>
          </a:prstGeom>
          <a:solidFill>
            <a:srgbClr val="F3E7D4"/>
          </a:solidFill>
          <a:ln/>
        </p:spPr>
        <p:txBody>
          <a:bodyPr/>
          <a:lstStyle/>
          <a:p>
            <a:endParaRPr lang="en-US"/>
          </a:p>
        </p:txBody>
      </p:sp>
      <p:sp>
        <p:nvSpPr>
          <p:cNvPr id="10" name="Text 8"/>
          <p:cNvSpPr/>
          <p:nvPr/>
        </p:nvSpPr>
        <p:spPr>
          <a:xfrm>
            <a:off x="7622619" y="2353985"/>
            <a:ext cx="187166"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2</a:t>
            </a:r>
            <a:endParaRPr lang="en-US" sz="2744" dirty="0"/>
          </a:p>
        </p:txBody>
      </p:sp>
      <p:sp>
        <p:nvSpPr>
          <p:cNvPr id="11" name="Text 9"/>
          <p:cNvSpPr/>
          <p:nvPr/>
        </p:nvSpPr>
        <p:spPr>
          <a:xfrm>
            <a:off x="8240792" y="2250519"/>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2. #N/A Error</a:t>
            </a:r>
            <a:endParaRPr lang="en-US" sz="2287" dirty="0"/>
          </a:p>
        </p:txBody>
      </p:sp>
      <p:sp>
        <p:nvSpPr>
          <p:cNvPr id="12" name="Text 10"/>
          <p:cNvSpPr/>
          <p:nvPr/>
        </p:nvSpPr>
        <p:spPr>
          <a:xfrm>
            <a:off x="8240792" y="2761774"/>
            <a:ext cx="5420797"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The #N/A error signifies that the lookup value was not found in the lookup range. Check the spelling and formatting of the lookup value to ensure it matches the data in the lookup range.</a:t>
            </a:r>
            <a:endParaRPr lang="en-US" sz="1944" dirty="0"/>
          </a:p>
        </p:txBody>
      </p:sp>
      <p:sp>
        <p:nvSpPr>
          <p:cNvPr id="13" name="Shape 11"/>
          <p:cNvSpPr/>
          <p:nvPr/>
        </p:nvSpPr>
        <p:spPr>
          <a:xfrm>
            <a:off x="968693" y="5261491"/>
            <a:ext cx="555427" cy="555427"/>
          </a:xfrm>
          <a:prstGeom prst="roundRect">
            <a:avLst>
              <a:gd name="adj" fmla="val 6668"/>
            </a:avLst>
          </a:prstGeom>
          <a:solidFill>
            <a:srgbClr val="F3E7D4"/>
          </a:solidFill>
          <a:ln/>
        </p:spPr>
        <p:txBody>
          <a:bodyPr/>
          <a:lstStyle/>
          <a:p>
            <a:endParaRPr lang="en-US"/>
          </a:p>
        </p:txBody>
      </p:sp>
      <p:sp>
        <p:nvSpPr>
          <p:cNvPr id="14" name="Text 12"/>
          <p:cNvSpPr/>
          <p:nvPr/>
        </p:nvSpPr>
        <p:spPr>
          <a:xfrm>
            <a:off x="1149310" y="5364956"/>
            <a:ext cx="194191"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3</a:t>
            </a:r>
            <a:endParaRPr lang="en-US" sz="2744" dirty="0"/>
          </a:p>
        </p:txBody>
      </p:sp>
      <p:sp>
        <p:nvSpPr>
          <p:cNvPr id="15" name="Text 13"/>
          <p:cNvSpPr/>
          <p:nvPr/>
        </p:nvSpPr>
        <p:spPr>
          <a:xfrm>
            <a:off x="1770936" y="5261491"/>
            <a:ext cx="3022163"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3. Incorrect Data Type</a:t>
            </a:r>
            <a:endParaRPr lang="en-US" sz="2287" dirty="0"/>
          </a:p>
        </p:txBody>
      </p:sp>
      <p:sp>
        <p:nvSpPr>
          <p:cNvPr id="16" name="Text 14"/>
          <p:cNvSpPr/>
          <p:nvPr/>
        </p:nvSpPr>
        <p:spPr>
          <a:xfrm>
            <a:off x="1770936" y="5772745"/>
            <a:ext cx="5420797"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Ensure that the lookup value and the data in the lookup range are of the same data type. If they are different, VLOOKUP may return incorrect results.</a:t>
            </a:r>
            <a:endParaRPr lang="en-US" sz="1944" dirty="0"/>
          </a:p>
        </p:txBody>
      </p:sp>
      <p:sp>
        <p:nvSpPr>
          <p:cNvPr id="17" name="Shape 15"/>
          <p:cNvSpPr/>
          <p:nvPr/>
        </p:nvSpPr>
        <p:spPr>
          <a:xfrm>
            <a:off x="7438549" y="5261491"/>
            <a:ext cx="555427" cy="555427"/>
          </a:xfrm>
          <a:prstGeom prst="roundRect">
            <a:avLst>
              <a:gd name="adj" fmla="val 6668"/>
            </a:avLst>
          </a:prstGeom>
          <a:solidFill>
            <a:srgbClr val="F3E7D4"/>
          </a:solidFill>
          <a:ln/>
        </p:spPr>
        <p:txBody>
          <a:bodyPr/>
          <a:lstStyle/>
          <a:p>
            <a:endParaRPr lang="en-US"/>
          </a:p>
        </p:txBody>
      </p:sp>
      <p:sp>
        <p:nvSpPr>
          <p:cNvPr id="18" name="Text 16"/>
          <p:cNvSpPr/>
          <p:nvPr/>
        </p:nvSpPr>
        <p:spPr>
          <a:xfrm>
            <a:off x="7621786" y="5364956"/>
            <a:ext cx="188952"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4</a:t>
            </a:r>
            <a:endParaRPr lang="en-US" sz="2744" dirty="0"/>
          </a:p>
        </p:txBody>
      </p:sp>
      <p:sp>
        <p:nvSpPr>
          <p:cNvPr id="19" name="Text 17"/>
          <p:cNvSpPr/>
          <p:nvPr/>
        </p:nvSpPr>
        <p:spPr>
          <a:xfrm>
            <a:off x="8240792" y="5261491"/>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4. Range Lookup</a:t>
            </a:r>
            <a:endParaRPr lang="en-US" sz="2287" dirty="0"/>
          </a:p>
        </p:txBody>
      </p:sp>
      <p:sp>
        <p:nvSpPr>
          <p:cNvPr id="20" name="Text 18"/>
          <p:cNvSpPr/>
          <p:nvPr/>
        </p:nvSpPr>
        <p:spPr>
          <a:xfrm>
            <a:off x="8240792" y="5772745"/>
            <a:ext cx="5420797"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VLOOKUP uses range lookup by default, meaning it will find the closest match to the lookup value. If an exact match is required, set the fourth argument of VLOOKUP to FALSE.</a:t>
            </a:r>
            <a:endParaRPr lang="en-US" sz="1944"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795933"/>
            <a:ext cx="6695956"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VLOOKUP vs. HLOOKUP</a:t>
            </a:r>
            <a:endParaRPr lang="en-US" sz="4574" dirty="0"/>
          </a:p>
        </p:txBody>
      </p:sp>
      <p:pic>
        <p:nvPicPr>
          <p:cNvPr id="5" name="Image 0" descr="preencoded.png"/>
          <p:cNvPicPr>
            <a:picLocks noChangeAspect="1"/>
          </p:cNvPicPr>
          <p:nvPr/>
        </p:nvPicPr>
        <p:blipFill>
          <a:blip r:embed="rId3"/>
          <a:stretch>
            <a:fillRect/>
          </a:stretch>
        </p:blipFill>
        <p:spPr>
          <a:xfrm>
            <a:off x="968693" y="2015728"/>
            <a:ext cx="6161246" cy="3807857"/>
          </a:xfrm>
          <a:prstGeom prst="rect">
            <a:avLst/>
          </a:prstGeom>
        </p:spPr>
      </p:pic>
      <p:sp>
        <p:nvSpPr>
          <p:cNvPr id="6" name="Text 3"/>
          <p:cNvSpPr/>
          <p:nvPr/>
        </p:nvSpPr>
        <p:spPr>
          <a:xfrm>
            <a:off x="968693" y="6132195"/>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VLOOKUP</a:t>
            </a:r>
            <a:endParaRPr lang="en-US" sz="2287" dirty="0"/>
          </a:p>
        </p:txBody>
      </p:sp>
      <p:sp>
        <p:nvSpPr>
          <p:cNvPr id="7" name="Text 4"/>
          <p:cNvSpPr/>
          <p:nvPr/>
        </p:nvSpPr>
        <p:spPr>
          <a:xfrm>
            <a:off x="968693" y="6643449"/>
            <a:ext cx="6161246" cy="790099"/>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VLOOKUP searches for a value in the first column of a table and returns a corresponding value from a specified column.</a:t>
            </a:r>
            <a:endParaRPr lang="en-US" sz="1944" dirty="0"/>
          </a:p>
        </p:txBody>
      </p:sp>
      <p:pic>
        <p:nvPicPr>
          <p:cNvPr id="8" name="Image 1" descr="preencoded.png"/>
          <p:cNvPicPr>
            <a:picLocks noChangeAspect="1"/>
          </p:cNvPicPr>
          <p:nvPr/>
        </p:nvPicPr>
        <p:blipFill>
          <a:blip r:embed="rId4"/>
          <a:stretch>
            <a:fillRect/>
          </a:stretch>
        </p:blipFill>
        <p:spPr>
          <a:xfrm>
            <a:off x="7500223" y="2015728"/>
            <a:ext cx="6161365" cy="3807976"/>
          </a:xfrm>
          <a:prstGeom prst="rect">
            <a:avLst/>
          </a:prstGeom>
        </p:spPr>
      </p:pic>
      <p:sp>
        <p:nvSpPr>
          <p:cNvPr id="9" name="Shape 5"/>
          <p:cNvSpPr/>
          <p:nvPr/>
        </p:nvSpPr>
        <p:spPr>
          <a:xfrm>
            <a:off x="7622143" y="2137648"/>
            <a:ext cx="1105138" cy="152400"/>
          </a:xfrm>
          <a:prstGeom prst="roundRect">
            <a:avLst>
              <a:gd name="adj" fmla="val 36000"/>
            </a:avLst>
          </a:prstGeom>
          <a:solidFill>
            <a:srgbClr val="FED7D7"/>
          </a:solidFill>
          <a:ln/>
        </p:spPr>
        <p:txBody>
          <a:bodyPr/>
          <a:lstStyle/>
          <a:p>
            <a:endParaRPr lang="en-US"/>
          </a:p>
        </p:txBody>
      </p:sp>
      <p:sp>
        <p:nvSpPr>
          <p:cNvPr id="10" name="Text 6"/>
          <p:cNvSpPr/>
          <p:nvPr/>
        </p:nvSpPr>
        <p:spPr>
          <a:xfrm>
            <a:off x="7683103" y="2158960"/>
            <a:ext cx="983218" cy="109657"/>
          </a:xfrm>
          <a:prstGeom prst="rect">
            <a:avLst/>
          </a:prstGeom>
          <a:noFill/>
          <a:ln/>
        </p:spPr>
        <p:txBody>
          <a:bodyPr wrap="none" rtlCol="0" anchor="t"/>
          <a:lstStyle/>
          <a:p>
            <a:pPr marL="0" indent="0" algn="l">
              <a:lnSpc>
                <a:spcPts val="864"/>
              </a:lnSpc>
              <a:buNone/>
            </a:pPr>
            <a:r>
              <a:rPr lang="en-US" sz="720" dirty="0">
                <a:solidFill>
                  <a:srgbClr val="822727"/>
                </a:solidFill>
                <a:latin typeface="Source Sans Pro" pitchFamily="34" charset="0"/>
                <a:ea typeface="Source Sans Pro" pitchFamily="34" charset="-122"/>
                <a:cs typeface="Source Sans Pro" pitchFamily="34" charset="-120"/>
              </a:rPr>
              <a:t> Error uploading image.</a:t>
            </a:r>
            <a:endParaRPr lang="en-US" sz="720" dirty="0"/>
          </a:p>
        </p:txBody>
      </p:sp>
      <p:pic>
        <p:nvPicPr>
          <p:cNvPr id="11" name="Image 2" descr="preencoded.png"/>
          <p:cNvPicPr>
            <a:picLocks noChangeAspect="1"/>
          </p:cNvPicPr>
          <p:nvPr/>
        </p:nvPicPr>
        <p:blipFill>
          <a:blip r:embed="rId4"/>
          <a:stretch>
            <a:fillRect/>
          </a:stretch>
        </p:blipFill>
        <p:spPr>
          <a:xfrm>
            <a:off x="7500223" y="2015728"/>
            <a:ext cx="6161365" cy="3807976"/>
          </a:xfrm>
          <a:prstGeom prst="rect">
            <a:avLst/>
          </a:prstGeom>
        </p:spPr>
      </p:pic>
      <p:sp>
        <p:nvSpPr>
          <p:cNvPr id="12" name="Text 7"/>
          <p:cNvSpPr/>
          <p:nvPr/>
        </p:nvSpPr>
        <p:spPr>
          <a:xfrm>
            <a:off x="7500223" y="6132314"/>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HLOOKUP</a:t>
            </a:r>
            <a:endParaRPr lang="en-US" sz="2287" dirty="0"/>
          </a:p>
        </p:txBody>
      </p:sp>
      <p:sp>
        <p:nvSpPr>
          <p:cNvPr id="13" name="Text 8"/>
          <p:cNvSpPr/>
          <p:nvPr/>
        </p:nvSpPr>
        <p:spPr>
          <a:xfrm>
            <a:off x="7500223" y="6643568"/>
            <a:ext cx="6161365" cy="790099"/>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HLOOKUP searches for a value in the first row of a table and returns a corresponding value from a specified row.</a:t>
            </a:r>
            <a:endParaRPr lang="en-US" sz="1944"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64037" y="833438"/>
            <a:ext cx="8132802"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VLOOKUP vs. INDEX/MATCH</a:t>
            </a:r>
            <a:endParaRPr lang="en-US" sz="4574" dirty="0"/>
          </a:p>
        </p:txBody>
      </p:sp>
      <p:pic>
        <p:nvPicPr>
          <p:cNvPr id="6" name="Image 1" descr="preencoded.png"/>
          <p:cNvPicPr>
            <a:picLocks noChangeAspect="1"/>
          </p:cNvPicPr>
          <p:nvPr/>
        </p:nvPicPr>
        <p:blipFill>
          <a:blip r:embed="rId4"/>
          <a:stretch>
            <a:fillRect/>
          </a:stretch>
        </p:blipFill>
        <p:spPr>
          <a:xfrm>
            <a:off x="864037" y="1929765"/>
            <a:ext cx="617220" cy="617220"/>
          </a:xfrm>
          <a:prstGeom prst="rect">
            <a:avLst/>
          </a:prstGeom>
        </p:spPr>
      </p:pic>
      <p:sp>
        <p:nvSpPr>
          <p:cNvPr id="7" name="Text 3"/>
          <p:cNvSpPr/>
          <p:nvPr/>
        </p:nvSpPr>
        <p:spPr>
          <a:xfrm>
            <a:off x="864037" y="2793802"/>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Performance</a:t>
            </a:r>
            <a:endParaRPr lang="en-US" sz="2287" dirty="0"/>
          </a:p>
        </p:txBody>
      </p:sp>
      <p:sp>
        <p:nvSpPr>
          <p:cNvPr id="8" name="Text 4"/>
          <p:cNvSpPr/>
          <p:nvPr/>
        </p:nvSpPr>
        <p:spPr>
          <a:xfrm>
            <a:off x="864037" y="3305056"/>
            <a:ext cx="4437221" cy="790099"/>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INDEX/MATCH is typically faster, especially with large datasets.</a:t>
            </a:r>
            <a:endParaRPr lang="en-US" sz="1944" dirty="0"/>
          </a:p>
        </p:txBody>
      </p:sp>
      <p:pic>
        <p:nvPicPr>
          <p:cNvPr id="9" name="Image 2" descr="preencoded.png"/>
          <p:cNvPicPr>
            <a:picLocks noChangeAspect="1"/>
          </p:cNvPicPr>
          <p:nvPr/>
        </p:nvPicPr>
        <p:blipFill>
          <a:blip r:embed="rId5"/>
          <a:stretch>
            <a:fillRect/>
          </a:stretch>
        </p:blipFill>
        <p:spPr>
          <a:xfrm>
            <a:off x="5671542" y="1929765"/>
            <a:ext cx="617220" cy="617220"/>
          </a:xfrm>
          <a:prstGeom prst="rect">
            <a:avLst/>
          </a:prstGeom>
        </p:spPr>
      </p:pic>
      <p:sp>
        <p:nvSpPr>
          <p:cNvPr id="10" name="Text 5"/>
          <p:cNvSpPr/>
          <p:nvPr/>
        </p:nvSpPr>
        <p:spPr>
          <a:xfrm>
            <a:off x="5671542" y="2793802"/>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Flexibility</a:t>
            </a:r>
            <a:endParaRPr lang="en-US" sz="2287" dirty="0"/>
          </a:p>
        </p:txBody>
      </p:sp>
      <p:sp>
        <p:nvSpPr>
          <p:cNvPr id="11" name="Text 6"/>
          <p:cNvSpPr/>
          <p:nvPr/>
        </p:nvSpPr>
        <p:spPr>
          <a:xfrm>
            <a:off x="5671542" y="3305056"/>
            <a:ext cx="4437221" cy="790099"/>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INDEX/MATCH offers greater flexibility in handling multiple lookup criteria.</a:t>
            </a:r>
            <a:endParaRPr lang="en-US" sz="1944" dirty="0"/>
          </a:p>
        </p:txBody>
      </p:sp>
      <p:pic>
        <p:nvPicPr>
          <p:cNvPr id="12" name="Image 3" descr="preencoded.png"/>
          <p:cNvPicPr>
            <a:picLocks noChangeAspect="1"/>
          </p:cNvPicPr>
          <p:nvPr/>
        </p:nvPicPr>
        <p:blipFill>
          <a:blip r:embed="rId6"/>
          <a:stretch>
            <a:fillRect/>
          </a:stretch>
        </p:blipFill>
        <p:spPr>
          <a:xfrm>
            <a:off x="864037" y="4835723"/>
            <a:ext cx="617220" cy="617220"/>
          </a:xfrm>
          <a:prstGeom prst="rect">
            <a:avLst/>
          </a:prstGeom>
        </p:spPr>
      </p:pic>
      <p:sp>
        <p:nvSpPr>
          <p:cNvPr id="13" name="Text 7"/>
          <p:cNvSpPr/>
          <p:nvPr/>
        </p:nvSpPr>
        <p:spPr>
          <a:xfrm>
            <a:off x="864037" y="5699760"/>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Complexity</a:t>
            </a:r>
            <a:endParaRPr lang="en-US" sz="2287" dirty="0"/>
          </a:p>
        </p:txBody>
      </p:sp>
      <p:sp>
        <p:nvSpPr>
          <p:cNvPr id="14" name="Text 8"/>
          <p:cNvSpPr/>
          <p:nvPr/>
        </p:nvSpPr>
        <p:spPr>
          <a:xfrm>
            <a:off x="864037" y="6211014"/>
            <a:ext cx="4437221" cy="1185148"/>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VLOOKUP is simpler to understand and implement, but INDEX/MATCH is more powerful.</a:t>
            </a:r>
            <a:endParaRPr lang="en-US" sz="1944" dirty="0"/>
          </a:p>
        </p:txBody>
      </p:sp>
      <p:pic>
        <p:nvPicPr>
          <p:cNvPr id="15" name="Image 4" descr="preencoded.png"/>
          <p:cNvPicPr>
            <a:picLocks noChangeAspect="1"/>
          </p:cNvPicPr>
          <p:nvPr/>
        </p:nvPicPr>
        <p:blipFill>
          <a:blip r:embed="rId7"/>
          <a:stretch>
            <a:fillRect/>
          </a:stretch>
        </p:blipFill>
        <p:spPr>
          <a:xfrm>
            <a:off x="5671542" y="4835723"/>
            <a:ext cx="617220" cy="617220"/>
          </a:xfrm>
          <a:prstGeom prst="rect">
            <a:avLst/>
          </a:prstGeom>
        </p:spPr>
      </p:pic>
      <p:sp>
        <p:nvSpPr>
          <p:cNvPr id="16" name="Text 9"/>
          <p:cNvSpPr/>
          <p:nvPr/>
        </p:nvSpPr>
        <p:spPr>
          <a:xfrm>
            <a:off x="5671542" y="5699760"/>
            <a:ext cx="290453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Universality</a:t>
            </a:r>
            <a:endParaRPr lang="en-US" sz="2287" dirty="0"/>
          </a:p>
        </p:txBody>
      </p:sp>
      <p:sp>
        <p:nvSpPr>
          <p:cNvPr id="17" name="Text 10"/>
          <p:cNvSpPr/>
          <p:nvPr/>
        </p:nvSpPr>
        <p:spPr>
          <a:xfrm>
            <a:off x="5671542" y="6211014"/>
            <a:ext cx="4437221" cy="790099"/>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Both functions are widely used and supported across various spreadsheets.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64037" y="1074063"/>
            <a:ext cx="6161603"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What are Pivot Tables?</a:t>
            </a:r>
            <a:endParaRPr lang="en-US" sz="4574" dirty="0"/>
          </a:p>
        </p:txBody>
      </p:sp>
      <p:sp>
        <p:nvSpPr>
          <p:cNvPr id="6" name="Shape 3"/>
          <p:cNvSpPr/>
          <p:nvPr/>
        </p:nvSpPr>
        <p:spPr>
          <a:xfrm>
            <a:off x="864037" y="2448044"/>
            <a:ext cx="555427" cy="555427"/>
          </a:xfrm>
          <a:prstGeom prst="roundRect">
            <a:avLst>
              <a:gd name="adj" fmla="val 6668"/>
            </a:avLst>
          </a:prstGeom>
          <a:solidFill>
            <a:srgbClr val="F3E7D4"/>
          </a:solidFill>
          <a:ln/>
        </p:spPr>
        <p:txBody>
          <a:bodyPr/>
          <a:lstStyle/>
          <a:p>
            <a:endParaRPr lang="en-US"/>
          </a:p>
        </p:txBody>
      </p:sp>
      <p:sp>
        <p:nvSpPr>
          <p:cNvPr id="7" name="Text 4"/>
          <p:cNvSpPr/>
          <p:nvPr/>
        </p:nvSpPr>
        <p:spPr>
          <a:xfrm>
            <a:off x="1078230" y="2551509"/>
            <a:ext cx="126921"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1</a:t>
            </a:r>
            <a:endParaRPr lang="en-US" sz="2744" dirty="0"/>
          </a:p>
        </p:txBody>
      </p:sp>
      <p:sp>
        <p:nvSpPr>
          <p:cNvPr id="8" name="Text 5"/>
          <p:cNvSpPr/>
          <p:nvPr/>
        </p:nvSpPr>
        <p:spPr>
          <a:xfrm>
            <a:off x="1666280" y="2448044"/>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Data Summarization</a:t>
            </a:r>
            <a:endParaRPr lang="en-US" sz="2287" dirty="0"/>
          </a:p>
        </p:txBody>
      </p:sp>
      <p:sp>
        <p:nvSpPr>
          <p:cNvPr id="9" name="Text 6"/>
          <p:cNvSpPr/>
          <p:nvPr/>
        </p:nvSpPr>
        <p:spPr>
          <a:xfrm>
            <a:off x="1666280" y="2959298"/>
            <a:ext cx="3696772"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tables are powerful tools in Excel that allow you to summarize and analyze large datasets.</a:t>
            </a:r>
            <a:endParaRPr lang="en-US" sz="1944" dirty="0"/>
          </a:p>
        </p:txBody>
      </p:sp>
      <p:sp>
        <p:nvSpPr>
          <p:cNvPr id="10" name="Shape 7"/>
          <p:cNvSpPr/>
          <p:nvPr/>
        </p:nvSpPr>
        <p:spPr>
          <a:xfrm>
            <a:off x="5609868" y="2448044"/>
            <a:ext cx="555427" cy="555427"/>
          </a:xfrm>
          <a:prstGeom prst="roundRect">
            <a:avLst>
              <a:gd name="adj" fmla="val 6668"/>
            </a:avLst>
          </a:prstGeom>
          <a:solidFill>
            <a:srgbClr val="F3E7D4"/>
          </a:solidFill>
          <a:ln/>
        </p:spPr>
        <p:txBody>
          <a:bodyPr/>
          <a:lstStyle/>
          <a:p>
            <a:endParaRPr lang="en-US"/>
          </a:p>
        </p:txBody>
      </p:sp>
      <p:sp>
        <p:nvSpPr>
          <p:cNvPr id="11" name="Text 8"/>
          <p:cNvSpPr/>
          <p:nvPr/>
        </p:nvSpPr>
        <p:spPr>
          <a:xfrm>
            <a:off x="5793938" y="2551509"/>
            <a:ext cx="187166"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2</a:t>
            </a:r>
            <a:endParaRPr lang="en-US" sz="2744" dirty="0"/>
          </a:p>
        </p:txBody>
      </p:sp>
      <p:sp>
        <p:nvSpPr>
          <p:cNvPr id="12" name="Text 9"/>
          <p:cNvSpPr/>
          <p:nvPr/>
        </p:nvSpPr>
        <p:spPr>
          <a:xfrm>
            <a:off x="6412111" y="2448044"/>
            <a:ext cx="3106341"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Interactive Exploration</a:t>
            </a:r>
            <a:endParaRPr lang="en-US" sz="2287" dirty="0"/>
          </a:p>
        </p:txBody>
      </p:sp>
      <p:sp>
        <p:nvSpPr>
          <p:cNvPr id="13" name="Text 10"/>
          <p:cNvSpPr/>
          <p:nvPr/>
        </p:nvSpPr>
        <p:spPr>
          <a:xfrm>
            <a:off x="6412111" y="2959298"/>
            <a:ext cx="3696772"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They provide a dynamic way to explore your data by allowing you to filter, group, and aggregate information.</a:t>
            </a:r>
            <a:endParaRPr lang="en-US" sz="1944" dirty="0"/>
          </a:p>
        </p:txBody>
      </p:sp>
      <p:sp>
        <p:nvSpPr>
          <p:cNvPr id="14" name="Shape 11"/>
          <p:cNvSpPr/>
          <p:nvPr/>
        </p:nvSpPr>
        <p:spPr>
          <a:xfrm>
            <a:off x="864037" y="5063966"/>
            <a:ext cx="555427" cy="555427"/>
          </a:xfrm>
          <a:prstGeom prst="roundRect">
            <a:avLst>
              <a:gd name="adj" fmla="val 6668"/>
            </a:avLst>
          </a:prstGeom>
          <a:solidFill>
            <a:srgbClr val="F3E7D4"/>
          </a:solidFill>
          <a:ln/>
        </p:spPr>
        <p:txBody>
          <a:bodyPr/>
          <a:lstStyle/>
          <a:p>
            <a:endParaRPr lang="en-US"/>
          </a:p>
        </p:txBody>
      </p:sp>
      <p:sp>
        <p:nvSpPr>
          <p:cNvPr id="15" name="Text 12"/>
          <p:cNvSpPr/>
          <p:nvPr/>
        </p:nvSpPr>
        <p:spPr>
          <a:xfrm>
            <a:off x="1044654" y="5167432"/>
            <a:ext cx="194191"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3</a:t>
            </a:r>
            <a:endParaRPr lang="en-US" sz="2744" dirty="0"/>
          </a:p>
        </p:txBody>
      </p:sp>
      <p:sp>
        <p:nvSpPr>
          <p:cNvPr id="16" name="Text 13"/>
          <p:cNvSpPr/>
          <p:nvPr/>
        </p:nvSpPr>
        <p:spPr>
          <a:xfrm>
            <a:off x="1666280" y="5063966"/>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Data Visualization</a:t>
            </a:r>
            <a:endParaRPr lang="en-US" sz="2287" dirty="0"/>
          </a:p>
        </p:txBody>
      </p:sp>
      <p:sp>
        <p:nvSpPr>
          <p:cNvPr id="17" name="Text 14"/>
          <p:cNvSpPr/>
          <p:nvPr/>
        </p:nvSpPr>
        <p:spPr>
          <a:xfrm>
            <a:off x="1666280" y="5575221"/>
            <a:ext cx="3696772"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tables can be used to create charts and graphs that visually represent your data.</a:t>
            </a:r>
            <a:endParaRPr lang="en-US" sz="1944" dirty="0"/>
          </a:p>
        </p:txBody>
      </p:sp>
      <p:sp>
        <p:nvSpPr>
          <p:cNvPr id="18" name="Shape 15"/>
          <p:cNvSpPr/>
          <p:nvPr/>
        </p:nvSpPr>
        <p:spPr>
          <a:xfrm>
            <a:off x="5609868" y="5063966"/>
            <a:ext cx="555427" cy="555427"/>
          </a:xfrm>
          <a:prstGeom prst="roundRect">
            <a:avLst>
              <a:gd name="adj" fmla="val 6668"/>
            </a:avLst>
          </a:prstGeom>
          <a:solidFill>
            <a:srgbClr val="F3E7D4"/>
          </a:solidFill>
          <a:ln/>
        </p:spPr>
        <p:txBody>
          <a:bodyPr/>
          <a:lstStyle/>
          <a:p>
            <a:endParaRPr lang="en-US"/>
          </a:p>
        </p:txBody>
      </p:sp>
      <p:sp>
        <p:nvSpPr>
          <p:cNvPr id="19" name="Text 16"/>
          <p:cNvSpPr/>
          <p:nvPr/>
        </p:nvSpPr>
        <p:spPr>
          <a:xfrm>
            <a:off x="5793105" y="5167432"/>
            <a:ext cx="188952"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4</a:t>
            </a:r>
            <a:endParaRPr lang="en-US" sz="2744" dirty="0"/>
          </a:p>
        </p:txBody>
      </p:sp>
      <p:sp>
        <p:nvSpPr>
          <p:cNvPr id="20" name="Text 17"/>
          <p:cNvSpPr/>
          <p:nvPr/>
        </p:nvSpPr>
        <p:spPr>
          <a:xfrm>
            <a:off x="6412111" y="5063966"/>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Business Insights</a:t>
            </a:r>
            <a:endParaRPr lang="en-US" sz="2287" dirty="0"/>
          </a:p>
        </p:txBody>
      </p:sp>
      <p:sp>
        <p:nvSpPr>
          <p:cNvPr id="21" name="Text 18"/>
          <p:cNvSpPr/>
          <p:nvPr/>
        </p:nvSpPr>
        <p:spPr>
          <a:xfrm>
            <a:off x="6412111" y="5575221"/>
            <a:ext cx="3696772"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They help you identify patterns, trends, and outliers in your data, leading to valuable insights for decision-making.</a:t>
            </a:r>
            <a:endParaRPr lang="en-US" sz="1944"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2237065"/>
            <a:ext cx="6763941"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VLOOKUP Best Practices</a:t>
            </a:r>
            <a:endParaRPr lang="en-US" sz="4574" dirty="0"/>
          </a:p>
        </p:txBody>
      </p:sp>
      <p:sp>
        <p:nvSpPr>
          <p:cNvPr id="5" name="Text 3"/>
          <p:cNvSpPr/>
          <p:nvPr/>
        </p:nvSpPr>
        <p:spPr>
          <a:xfrm>
            <a:off x="968693" y="3580209"/>
            <a:ext cx="2904530" cy="363141"/>
          </a:xfrm>
          <a:prstGeom prst="rect">
            <a:avLst/>
          </a:prstGeom>
          <a:noFill/>
          <a:ln/>
        </p:spPr>
        <p:txBody>
          <a:bodyPr wrap="none" rtlCol="0" anchor="t"/>
          <a:lstStyle/>
          <a:p>
            <a:pPr marL="0" indent="0">
              <a:lnSpc>
                <a:spcPts val="2859"/>
              </a:lnSpc>
              <a:buNone/>
            </a:pPr>
            <a:r>
              <a:rPr lang="en-US" sz="2287" dirty="0">
                <a:solidFill>
                  <a:srgbClr val="38512F"/>
                </a:solidFill>
                <a:latin typeface="Lora" pitchFamily="34" charset="0"/>
                <a:ea typeface="Lora" pitchFamily="34" charset="-122"/>
                <a:cs typeface="Lora" pitchFamily="34" charset="-120"/>
              </a:rPr>
              <a:t>Data Organization</a:t>
            </a:r>
            <a:endParaRPr lang="en-US" sz="2287" dirty="0"/>
          </a:p>
        </p:txBody>
      </p:sp>
      <p:sp>
        <p:nvSpPr>
          <p:cNvPr id="6" name="Text 4"/>
          <p:cNvSpPr/>
          <p:nvPr/>
        </p:nvSpPr>
        <p:spPr>
          <a:xfrm>
            <a:off x="968693" y="4190167"/>
            <a:ext cx="6045279"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Maintain a consistent structure for your data. Avoid unnecessary spaces or special characters, which can lead to errors. This allows for accurate and efficient VLOOKUP operations.</a:t>
            </a:r>
            <a:endParaRPr lang="en-US" sz="1944" dirty="0"/>
          </a:p>
        </p:txBody>
      </p:sp>
      <p:sp>
        <p:nvSpPr>
          <p:cNvPr id="7" name="Text 5"/>
          <p:cNvSpPr/>
          <p:nvPr/>
        </p:nvSpPr>
        <p:spPr>
          <a:xfrm>
            <a:off x="7623810" y="3580209"/>
            <a:ext cx="3147893" cy="363141"/>
          </a:xfrm>
          <a:prstGeom prst="rect">
            <a:avLst/>
          </a:prstGeom>
          <a:noFill/>
          <a:ln/>
        </p:spPr>
        <p:txBody>
          <a:bodyPr wrap="none" rtlCol="0" anchor="t"/>
          <a:lstStyle/>
          <a:p>
            <a:pPr marL="0" indent="0">
              <a:lnSpc>
                <a:spcPts val="2859"/>
              </a:lnSpc>
              <a:buNone/>
            </a:pPr>
            <a:r>
              <a:rPr lang="en-US" sz="2287" dirty="0">
                <a:solidFill>
                  <a:srgbClr val="38512F"/>
                </a:solidFill>
                <a:latin typeface="Lora" pitchFamily="34" charset="0"/>
                <a:ea typeface="Lora" pitchFamily="34" charset="-122"/>
                <a:cs typeface="Lora" pitchFamily="34" charset="-120"/>
              </a:rPr>
              <a:t>Lookup Value Accuracy</a:t>
            </a:r>
            <a:endParaRPr lang="en-US" sz="2287" dirty="0"/>
          </a:p>
        </p:txBody>
      </p:sp>
      <p:sp>
        <p:nvSpPr>
          <p:cNvPr id="8" name="Text 6"/>
          <p:cNvSpPr/>
          <p:nvPr/>
        </p:nvSpPr>
        <p:spPr>
          <a:xfrm>
            <a:off x="7623810" y="4190167"/>
            <a:ext cx="6045279"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Ensure the lookup value is correctly formatted and matches the corresponding data in the lookup table. This includes case sensitivity, leading or trailing spaces, and consistent data types.</a:t>
            </a:r>
            <a:endParaRPr lang="en-US" sz="1944"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38399" y="908090"/>
            <a:ext cx="7309485" cy="631865"/>
          </a:xfrm>
          <a:prstGeom prst="rect">
            <a:avLst/>
          </a:prstGeom>
          <a:noFill/>
          <a:ln/>
        </p:spPr>
        <p:txBody>
          <a:bodyPr wrap="none" rtlCol="0" anchor="t"/>
          <a:lstStyle/>
          <a:p>
            <a:pPr marL="0" indent="0">
              <a:lnSpc>
                <a:spcPts val="4976"/>
              </a:lnSpc>
              <a:buNone/>
            </a:pPr>
            <a:r>
              <a:rPr lang="en-US" sz="3981" dirty="0">
                <a:solidFill>
                  <a:srgbClr val="38512F"/>
                </a:solidFill>
                <a:latin typeface="Lora" pitchFamily="34" charset="0"/>
                <a:ea typeface="Lora" pitchFamily="34" charset="-122"/>
                <a:cs typeface="Lora" pitchFamily="34" charset="-120"/>
              </a:rPr>
              <a:t>Conclusion and Key Takeaways</a:t>
            </a:r>
            <a:endParaRPr lang="en-US" sz="3981" dirty="0"/>
          </a:p>
        </p:txBody>
      </p:sp>
      <p:sp>
        <p:nvSpPr>
          <p:cNvPr id="6" name="Shape 3"/>
          <p:cNvSpPr/>
          <p:nvPr/>
        </p:nvSpPr>
        <p:spPr>
          <a:xfrm>
            <a:off x="6238399" y="1862138"/>
            <a:ext cx="7640003" cy="1905833"/>
          </a:xfrm>
          <a:prstGeom prst="roundRect">
            <a:avLst>
              <a:gd name="adj" fmla="val 1691"/>
            </a:avLst>
          </a:prstGeom>
          <a:solidFill>
            <a:srgbClr val="F3E7D4"/>
          </a:solidFill>
          <a:ln/>
        </p:spPr>
        <p:txBody>
          <a:bodyPr/>
          <a:lstStyle/>
          <a:p>
            <a:endParaRPr lang="en-US"/>
          </a:p>
        </p:txBody>
      </p:sp>
      <p:sp>
        <p:nvSpPr>
          <p:cNvPr id="7" name="Text 4"/>
          <p:cNvSpPr/>
          <p:nvPr/>
        </p:nvSpPr>
        <p:spPr>
          <a:xfrm>
            <a:off x="6453187" y="2076926"/>
            <a:ext cx="3387566" cy="315873"/>
          </a:xfrm>
          <a:prstGeom prst="rect">
            <a:avLst/>
          </a:prstGeom>
          <a:noFill/>
          <a:ln/>
        </p:spPr>
        <p:txBody>
          <a:bodyPr wrap="none" rtlCol="0" anchor="t"/>
          <a:lstStyle/>
          <a:p>
            <a:pPr marL="0" indent="0">
              <a:lnSpc>
                <a:spcPts val="2488"/>
              </a:lnSpc>
              <a:buNone/>
            </a:pPr>
            <a:r>
              <a:rPr lang="en-US" sz="1990" dirty="0">
                <a:solidFill>
                  <a:srgbClr val="3A3630"/>
                </a:solidFill>
                <a:latin typeface="Lora" pitchFamily="34" charset="0"/>
                <a:ea typeface="Lora" pitchFamily="34" charset="-122"/>
                <a:cs typeface="Lora" pitchFamily="34" charset="-120"/>
              </a:rPr>
              <a:t>Mastering Excel Power Tools</a:t>
            </a:r>
            <a:endParaRPr lang="en-US" sz="1990" dirty="0"/>
          </a:p>
        </p:txBody>
      </p:sp>
      <p:sp>
        <p:nvSpPr>
          <p:cNvPr id="8" name="Text 5"/>
          <p:cNvSpPr/>
          <p:nvPr/>
        </p:nvSpPr>
        <p:spPr>
          <a:xfrm>
            <a:off x="6453187" y="2521625"/>
            <a:ext cx="7210425" cy="1031558"/>
          </a:xfrm>
          <a:prstGeom prst="rect">
            <a:avLst/>
          </a:prstGeom>
          <a:noFill/>
          <a:ln/>
        </p:spPr>
        <p:txBody>
          <a:bodyPr wrap="square" rtlCol="0" anchor="t"/>
          <a:lstStyle/>
          <a:p>
            <a:pPr marL="0" indent="0">
              <a:lnSpc>
                <a:spcPts val="2707"/>
              </a:lnSpc>
              <a:buNone/>
            </a:pPr>
            <a:r>
              <a:rPr lang="en-US" sz="1692" dirty="0">
                <a:solidFill>
                  <a:srgbClr val="3A3630"/>
                </a:solidFill>
                <a:latin typeface="Source Sans Pro" pitchFamily="34" charset="0"/>
                <a:ea typeface="Source Sans Pro" pitchFamily="34" charset="-122"/>
                <a:cs typeface="Source Sans Pro" pitchFamily="34" charset="-120"/>
              </a:rPr>
              <a:t>Pivot tables and charts are incredibly powerful tools for analyzing and visualizing data. VLOOKUP is an essential function for looking up and retrieving information from tables.</a:t>
            </a:r>
            <a:endParaRPr lang="en-US" sz="1692" dirty="0"/>
          </a:p>
        </p:txBody>
      </p:sp>
      <p:sp>
        <p:nvSpPr>
          <p:cNvPr id="9" name="Shape 6"/>
          <p:cNvSpPr/>
          <p:nvPr/>
        </p:nvSpPr>
        <p:spPr>
          <a:xfrm>
            <a:off x="6238399" y="3982760"/>
            <a:ext cx="7640003" cy="1561981"/>
          </a:xfrm>
          <a:prstGeom prst="roundRect">
            <a:avLst>
              <a:gd name="adj" fmla="val 2063"/>
            </a:avLst>
          </a:prstGeom>
          <a:solidFill>
            <a:srgbClr val="F3E7D4"/>
          </a:solidFill>
          <a:ln/>
        </p:spPr>
        <p:txBody>
          <a:bodyPr/>
          <a:lstStyle/>
          <a:p>
            <a:endParaRPr lang="en-US"/>
          </a:p>
        </p:txBody>
      </p:sp>
      <p:sp>
        <p:nvSpPr>
          <p:cNvPr id="10" name="Text 7"/>
          <p:cNvSpPr/>
          <p:nvPr/>
        </p:nvSpPr>
        <p:spPr>
          <a:xfrm>
            <a:off x="6453187" y="4197548"/>
            <a:ext cx="3786783" cy="315873"/>
          </a:xfrm>
          <a:prstGeom prst="rect">
            <a:avLst/>
          </a:prstGeom>
          <a:noFill/>
          <a:ln/>
        </p:spPr>
        <p:txBody>
          <a:bodyPr wrap="none" rtlCol="0" anchor="t"/>
          <a:lstStyle/>
          <a:p>
            <a:pPr marL="0" indent="0">
              <a:lnSpc>
                <a:spcPts val="2488"/>
              </a:lnSpc>
              <a:buNone/>
            </a:pPr>
            <a:r>
              <a:rPr lang="en-US" sz="1990" dirty="0">
                <a:solidFill>
                  <a:srgbClr val="3A3630"/>
                </a:solidFill>
                <a:latin typeface="Lora" pitchFamily="34" charset="0"/>
                <a:ea typeface="Lora" pitchFamily="34" charset="-122"/>
                <a:cs typeface="Lora" pitchFamily="34" charset="-120"/>
              </a:rPr>
              <a:t>Increased Productivity &amp; Insight</a:t>
            </a:r>
            <a:endParaRPr lang="en-US" sz="1990" dirty="0"/>
          </a:p>
        </p:txBody>
      </p:sp>
      <p:sp>
        <p:nvSpPr>
          <p:cNvPr id="11" name="Text 8"/>
          <p:cNvSpPr/>
          <p:nvPr/>
        </p:nvSpPr>
        <p:spPr>
          <a:xfrm>
            <a:off x="6453187" y="4642247"/>
            <a:ext cx="7210425" cy="687705"/>
          </a:xfrm>
          <a:prstGeom prst="rect">
            <a:avLst/>
          </a:prstGeom>
          <a:noFill/>
          <a:ln/>
        </p:spPr>
        <p:txBody>
          <a:bodyPr wrap="square" rtlCol="0" anchor="t"/>
          <a:lstStyle/>
          <a:p>
            <a:pPr marL="0" indent="0">
              <a:lnSpc>
                <a:spcPts val="2707"/>
              </a:lnSpc>
              <a:buNone/>
            </a:pPr>
            <a:r>
              <a:rPr lang="en-US" sz="1692" dirty="0">
                <a:solidFill>
                  <a:srgbClr val="3A3630"/>
                </a:solidFill>
                <a:latin typeface="Source Sans Pro" pitchFamily="34" charset="0"/>
                <a:ea typeface="Source Sans Pro" pitchFamily="34" charset="-122"/>
                <a:cs typeface="Source Sans Pro" pitchFamily="34" charset="-120"/>
              </a:rPr>
              <a:t>By leveraging these tools, you can streamline your data analysis workflow, gain valuable insights, and make data-driven decisions.</a:t>
            </a:r>
            <a:endParaRPr lang="en-US" sz="1692" dirty="0"/>
          </a:p>
        </p:txBody>
      </p:sp>
      <p:sp>
        <p:nvSpPr>
          <p:cNvPr id="12" name="Shape 9"/>
          <p:cNvSpPr/>
          <p:nvPr/>
        </p:nvSpPr>
        <p:spPr>
          <a:xfrm>
            <a:off x="6238399" y="5759529"/>
            <a:ext cx="7640003" cy="1561981"/>
          </a:xfrm>
          <a:prstGeom prst="roundRect">
            <a:avLst>
              <a:gd name="adj" fmla="val 2063"/>
            </a:avLst>
          </a:prstGeom>
          <a:solidFill>
            <a:srgbClr val="F3E7D4"/>
          </a:solidFill>
          <a:ln/>
        </p:spPr>
        <p:txBody>
          <a:bodyPr/>
          <a:lstStyle/>
          <a:p>
            <a:endParaRPr lang="en-US"/>
          </a:p>
        </p:txBody>
      </p:sp>
      <p:sp>
        <p:nvSpPr>
          <p:cNvPr id="13" name="Text 10"/>
          <p:cNvSpPr/>
          <p:nvPr/>
        </p:nvSpPr>
        <p:spPr>
          <a:xfrm>
            <a:off x="6453187" y="5974318"/>
            <a:ext cx="2527697" cy="315873"/>
          </a:xfrm>
          <a:prstGeom prst="rect">
            <a:avLst/>
          </a:prstGeom>
          <a:noFill/>
          <a:ln/>
        </p:spPr>
        <p:txBody>
          <a:bodyPr wrap="none" rtlCol="0" anchor="t"/>
          <a:lstStyle/>
          <a:p>
            <a:pPr marL="0" indent="0">
              <a:lnSpc>
                <a:spcPts val="2488"/>
              </a:lnSpc>
              <a:buNone/>
            </a:pPr>
            <a:r>
              <a:rPr lang="en-US" sz="1990" dirty="0">
                <a:solidFill>
                  <a:srgbClr val="3A3630"/>
                </a:solidFill>
                <a:latin typeface="Lora" pitchFamily="34" charset="0"/>
                <a:ea typeface="Lora" pitchFamily="34" charset="-122"/>
                <a:cs typeface="Lora" pitchFamily="34" charset="-120"/>
              </a:rPr>
              <a:t>Further Exploration</a:t>
            </a:r>
            <a:endParaRPr lang="en-US" sz="1990" dirty="0"/>
          </a:p>
        </p:txBody>
      </p:sp>
      <p:sp>
        <p:nvSpPr>
          <p:cNvPr id="14" name="Text 11"/>
          <p:cNvSpPr/>
          <p:nvPr/>
        </p:nvSpPr>
        <p:spPr>
          <a:xfrm>
            <a:off x="6453187" y="6419017"/>
            <a:ext cx="7210425" cy="687705"/>
          </a:xfrm>
          <a:prstGeom prst="rect">
            <a:avLst/>
          </a:prstGeom>
          <a:noFill/>
          <a:ln/>
        </p:spPr>
        <p:txBody>
          <a:bodyPr wrap="square" rtlCol="0" anchor="t"/>
          <a:lstStyle/>
          <a:p>
            <a:pPr marL="0" indent="0">
              <a:lnSpc>
                <a:spcPts val="2707"/>
              </a:lnSpc>
              <a:buNone/>
            </a:pPr>
            <a:r>
              <a:rPr lang="en-US" sz="1692" dirty="0">
                <a:solidFill>
                  <a:srgbClr val="3A3630"/>
                </a:solidFill>
                <a:latin typeface="Source Sans Pro" pitchFamily="34" charset="0"/>
                <a:ea typeface="Source Sans Pro" pitchFamily="34" charset="-122"/>
                <a:cs typeface="Source Sans Pro" pitchFamily="34" charset="-120"/>
              </a:rPr>
              <a:t>Continue exploring advanced features and techniques to maximize your proficiency with Excel and unlock its full potential.</a:t>
            </a:r>
            <a:endParaRPr lang="en-US" sz="169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833438"/>
            <a:ext cx="7927777"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Benefits of using Pivot Tables</a:t>
            </a:r>
            <a:endParaRPr lang="en-US" sz="4574" dirty="0"/>
          </a:p>
        </p:txBody>
      </p:sp>
      <p:pic>
        <p:nvPicPr>
          <p:cNvPr id="5" name="Image 0" descr="preencoded.png"/>
          <p:cNvPicPr>
            <a:picLocks noChangeAspect="1"/>
          </p:cNvPicPr>
          <p:nvPr/>
        </p:nvPicPr>
        <p:blipFill>
          <a:blip r:embed="rId3"/>
          <a:stretch>
            <a:fillRect/>
          </a:stretch>
        </p:blipFill>
        <p:spPr>
          <a:xfrm>
            <a:off x="968693" y="2053233"/>
            <a:ext cx="2895481" cy="1789509"/>
          </a:xfrm>
          <a:prstGeom prst="rect">
            <a:avLst/>
          </a:prstGeom>
        </p:spPr>
      </p:pic>
      <p:sp>
        <p:nvSpPr>
          <p:cNvPr id="6" name="Text 3"/>
          <p:cNvSpPr/>
          <p:nvPr/>
        </p:nvSpPr>
        <p:spPr>
          <a:xfrm>
            <a:off x="968693" y="4151352"/>
            <a:ext cx="2895481"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Faster Data Analysis</a:t>
            </a:r>
            <a:endParaRPr lang="en-US" sz="2287" dirty="0"/>
          </a:p>
        </p:txBody>
      </p:sp>
      <p:sp>
        <p:nvSpPr>
          <p:cNvPr id="7" name="Text 4"/>
          <p:cNvSpPr/>
          <p:nvPr/>
        </p:nvSpPr>
        <p:spPr>
          <a:xfrm>
            <a:off x="968693" y="4662607"/>
            <a:ext cx="2895481" cy="1975247"/>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tables can quickly summarize large datasets, reducing the time needed to analyze data and gain insights.</a:t>
            </a:r>
            <a:endParaRPr lang="en-US" sz="1944" dirty="0"/>
          </a:p>
        </p:txBody>
      </p:sp>
      <p:pic>
        <p:nvPicPr>
          <p:cNvPr id="8" name="Image 1" descr="preencoded.png"/>
          <p:cNvPicPr>
            <a:picLocks noChangeAspect="1"/>
          </p:cNvPicPr>
          <p:nvPr/>
        </p:nvPicPr>
        <p:blipFill>
          <a:blip r:embed="rId4"/>
          <a:stretch>
            <a:fillRect/>
          </a:stretch>
        </p:blipFill>
        <p:spPr>
          <a:xfrm>
            <a:off x="4234458" y="2053233"/>
            <a:ext cx="2895481" cy="1789509"/>
          </a:xfrm>
          <a:prstGeom prst="rect">
            <a:avLst/>
          </a:prstGeom>
        </p:spPr>
      </p:pic>
      <p:sp>
        <p:nvSpPr>
          <p:cNvPr id="9" name="Text 5"/>
          <p:cNvSpPr/>
          <p:nvPr/>
        </p:nvSpPr>
        <p:spPr>
          <a:xfrm>
            <a:off x="4234458" y="4151352"/>
            <a:ext cx="2895481" cy="726281"/>
          </a:xfrm>
          <a:prstGeom prst="rect">
            <a:avLst/>
          </a:prstGeom>
          <a:noFill/>
          <a:ln/>
        </p:spPr>
        <p:txBody>
          <a:bodyPr wrap="squar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Improved Data Visualization</a:t>
            </a:r>
            <a:endParaRPr lang="en-US" sz="2287" dirty="0"/>
          </a:p>
        </p:txBody>
      </p:sp>
      <p:sp>
        <p:nvSpPr>
          <p:cNvPr id="10" name="Text 6"/>
          <p:cNvSpPr/>
          <p:nvPr/>
        </p:nvSpPr>
        <p:spPr>
          <a:xfrm>
            <a:off x="4234458" y="5025747"/>
            <a:ext cx="2895481" cy="1975247"/>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tables can organize and present data in a clear and insightful way, making it easier to understand trends and patterns.</a:t>
            </a:r>
            <a:endParaRPr lang="en-US" sz="1944" dirty="0"/>
          </a:p>
        </p:txBody>
      </p:sp>
      <p:pic>
        <p:nvPicPr>
          <p:cNvPr id="11" name="Image 2" descr="preencoded.png"/>
          <p:cNvPicPr>
            <a:picLocks noChangeAspect="1"/>
          </p:cNvPicPr>
          <p:nvPr/>
        </p:nvPicPr>
        <p:blipFill>
          <a:blip r:embed="rId5"/>
          <a:stretch>
            <a:fillRect/>
          </a:stretch>
        </p:blipFill>
        <p:spPr>
          <a:xfrm>
            <a:off x="7500223" y="2053233"/>
            <a:ext cx="2895481" cy="1789509"/>
          </a:xfrm>
          <a:prstGeom prst="rect">
            <a:avLst/>
          </a:prstGeom>
        </p:spPr>
      </p:pic>
      <p:sp>
        <p:nvSpPr>
          <p:cNvPr id="12" name="Text 7"/>
          <p:cNvSpPr/>
          <p:nvPr/>
        </p:nvSpPr>
        <p:spPr>
          <a:xfrm>
            <a:off x="7500223" y="4151352"/>
            <a:ext cx="2895481" cy="726281"/>
          </a:xfrm>
          <a:prstGeom prst="rect">
            <a:avLst/>
          </a:prstGeom>
          <a:noFill/>
          <a:ln/>
        </p:spPr>
        <p:txBody>
          <a:bodyPr wrap="squar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Enhanced Presentation</a:t>
            </a:r>
            <a:endParaRPr lang="en-US" sz="2287" dirty="0"/>
          </a:p>
        </p:txBody>
      </p:sp>
      <p:sp>
        <p:nvSpPr>
          <p:cNvPr id="13" name="Text 8"/>
          <p:cNvSpPr/>
          <p:nvPr/>
        </p:nvSpPr>
        <p:spPr>
          <a:xfrm>
            <a:off x="7500223" y="5025747"/>
            <a:ext cx="2895481" cy="2370296"/>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tables create professional-looking reports that can be easily shared with others, improving communication and collaboration.</a:t>
            </a:r>
            <a:endParaRPr lang="en-US" sz="1944" dirty="0"/>
          </a:p>
        </p:txBody>
      </p:sp>
      <p:pic>
        <p:nvPicPr>
          <p:cNvPr id="14" name="Image 3" descr="preencoded.png"/>
          <p:cNvPicPr>
            <a:picLocks noChangeAspect="1"/>
          </p:cNvPicPr>
          <p:nvPr/>
        </p:nvPicPr>
        <p:blipFill>
          <a:blip r:embed="rId6"/>
          <a:stretch>
            <a:fillRect/>
          </a:stretch>
        </p:blipFill>
        <p:spPr>
          <a:xfrm>
            <a:off x="10765988" y="2053233"/>
            <a:ext cx="2895600" cy="1789509"/>
          </a:xfrm>
          <a:prstGeom prst="rect">
            <a:avLst/>
          </a:prstGeom>
        </p:spPr>
      </p:pic>
      <p:sp>
        <p:nvSpPr>
          <p:cNvPr id="15" name="Text 9"/>
          <p:cNvSpPr/>
          <p:nvPr/>
        </p:nvSpPr>
        <p:spPr>
          <a:xfrm>
            <a:off x="10765988" y="4151352"/>
            <a:ext cx="2895600"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Increased Flexibility</a:t>
            </a:r>
            <a:endParaRPr lang="en-US" sz="2287" dirty="0"/>
          </a:p>
        </p:txBody>
      </p:sp>
      <p:sp>
        <p:nvSpPr>
          <p:cNvPr id="16" name="Text 10"/>
          <p:cNvSpPr/>
          <p:nvPr/>
        </p:nvSpPr>
        <p:spPr>
          <a:xfrm>
            <a:off x="10765988" y="4662607"/>
            <a:ext cx="2895600" cy="1975247"/>
          </a:xfrm>
          <a:prstGeom prst="rect">
            <a:avLst/>
          </a:prstGeom>
          <a:noFill/>
          <a:ln/>
        </p:spPr>
        <p:txBody>
          <a:bodyPr wrap="squar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tables are highly flexible, allowing users to easily filter, sort, and group data to explore different perspectives.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223373"/>
          </a:xfrm>
          <a:prstGeom prst="rect">
            <a:avLst/>
          </a:prstGeom>
        </p:spPr>
      </p:pic>
      <p:sp>
        <p:nvSpPr>
          <p:cNvPr id="5" name="Text 2"/>
          <p:cNvSpPr/>
          <p:nvPr/>
        </p:nvSpPr>
        <p:spPr>
          <a:xfrm>
            <a:off x="2742724" y="2714506"/>
            <a:ext cx="4265057" cy="523042"/>
          </a:xfrm>
          <a:prstGeom prst="rect">
            <a:avLst/>
          </a:prstGeom>
          <a:noFill/>
          <a:ln/>
        </p:spPr>
        <p:txBody>
          <a:bodyPr wrap="none" rtlCol="0" anchor="t"/>
          <a:lstStyle/>
          <a:p>
            <a:pPr marL="0" indent="0">
              <a:lnSpc>
                <a:spcPts val="4119"/>
              </a:lnSpc>
              <a:buNone/>
            </a:pPr>
            <a:r>
              <a:rPr lang="en-US" sz="3296" dirty="0">
                <a:solidFill>
                  <a:srgbClr val="38512F"/>
                </a:solidFill>
                <a:latin typeface="Lora" pitchFamily="34" charset="0"/>
                <a:ea typeface="Lora" pitchFamily="34" charset="-122"/>
                <a:cs typeface="Lora" pitchFamily="34" charset="-120"/>
              </a:rPr>
              <a:t>Creating a Pivot Table</a:t>
            </a:r>
            <a:endParaRPr lang="en-US" sz="3296" dirty="0"/>
          </a:p>
        </p:txBody>
      </p:sp>
      <p:sp>
        <p:nvSpPr>
          <p:cNvPr id="6" name="Shape 3"/>
          <p:cNvSpPr/>
          <p:nvPr/>
        </p:nvSpPr>
        <p:spPr>
          <a:xfrm>
            <a:off x="2997994" y="3504248"/>
            <a:ext cx="22860" cy="4234220"/>
          </a:xfrm>
          <a:prstGeom prst="roundRect">
            <a:avLst>
              <a:gd name="adj" fmla="val 116718"/>
            </a:avLst>
          </a:prstGeom>
          <a:solidFill>
            <a:srgbClr val="D9CDBA"/>
          </a:solidFill>
          <a:ln/>
        </p:spPr>
        <p:txBody>
          <a:bodyPr/>
          <a:lstStyle/>
          <a:p>
            <a:endParaRPr lang="en-US"/>
          </a:p>
        </p:txBody>
      </p:sp>
      <p:sp>
        <p:nvSpPr>
          <p:cNvPr id="7" name="Shape 4"/>
          <p:cNvSpPr/>
          <p:nvPr/>
        </p:nvSpPr>
        <p:spPr>
          <a:xfrm>
            <a:off x="3186648" y="3892868"/>
            <a:ext cx="622459" cy="22860"/>
          </a:xfrm>
          <a:prstGeom prst="roundRect">
            <a:avLst>
              <a:gd name="adj" fmla="val 116718"/>
            </a:avLst>
          </a:prstGeom>
          <a:solidFill>
            <a:srgbClr val="D9CDBA"/>
          </a:solidFill>
          <a:ln/>
        </p:spPr>
        <p:txBody>
          <a:bodyPr/>
          <a:lstStyle/>
          <a:p>
            <a:endParaRPr lang="en-US"/>
          </a:p>
        </p:txBody>
      </p:sp>
      <p:sp>
        <p:nvSpPr>
          <p:cNvPr id="8" name="Shape 5"/>
          <p:cNvSpPr/>
          <p:nvPr/>
        </p:nvSpPr>
        <p:spPr>
          <a:xfrm>
            <a:off x="2809339" y="3704273"/>
            <a:ext cx="400169" cy="400169"/>
          </a:xfrm>
          <a:prstGeom prst="roundRect">
            <a:avLst>
              <a:gd name="adj" fmla="val 6668"/>
            </a:avLst>
          </a:prstGeom>
          <a:solidFill>
            <a:srgbClr val="F3E7D4"/>
          </a:solidFill>
          <a:ln/>
        </p:spPr>
        <p:txBody>
          <a:bodyPr/>
          <a:lstStyle/>
          <a:p>
            <a:endParaRPr lang="en-US"/>
          </a:p>
        </p:txBody>
      </p:sp>
      <p:sp>
        <p:nvSpPr>
          <p:cNvPr id="9" name="Text 6"/>
          <p:cNvSpPr/>
          <p:nvPr/>
        </p:nvSpPr>
        <p:spPr>
          <a:xfrm>
            <a:off x="2963644" y="3778806"/>
            <a:ext cx="91440" cy="251103"/>
          </a:xfrm>
          <a:prstGeom prst="rect">
            <a:avLst/>
          </a:prstGeom>
          <a:noFill/>
          <a:ln/>
        </p:spPr>
        <p:txBody>
          <a:bodyPr wrap="none" rtlCol="0" anchor="t"/>
          <a:lstStyle/>
          <a:p>
            <a:pPr marL="0" indent="0" algn="ctr">
              <a:lnSpc>
                <a:spcPts val="1977"/>
              </a:lnSpc>
              <a:buNone/>
            </a:pPr>
            <a:r>
              <a:rPr lang="en-US" sz="1977" dirty="0">
                <a:solidFill>
                  <a:srgbClr val="3A3630"/>
                </a:solidFill>
                <a:latin typeface="Lora" pitchFamily="34" charset="0"/>
                <a:ea typeface="Lora" pitchFamily="34" charset="-122"/>
                <a:cs typeface="Lora" pitchFamily="34" charset="-120"/>
              </a:rPr>
              <a:t>1</a:t>
            </a:r>
            <a:endParaRPr lang="en-US" sz="1977" dirty="0"/>
          </a:p>
        </p:txBody>
      </p:sp>
      <p:sp>
        <p:nvSpPr>
          <p:cNvPr id="10" name="Text 7"/>
          <p:cNvSpPr/>
          <p:nvPr/>
        </p:nvSpPr>
        <p:spPr>
          <a:xfrm>
            <a:off x="3987641" y="3682008"/>
            <a:ext cx="2092643" cy="261580"/>
          </a:xfrm>
          <a:prstGeom prst="rect">
            <a:avLst/>
          </a:prstGeom>
          <a:noFill/>
          <a:ln/>
        </p:spPr>
        <p:txBody>
          <a:bodyPr wrap="none" rtlCol="0" anchor="t"/>
          <a:lstStyle/>
          <a:p>
            <a:pPr marL="0" indent="0" algn="l">
              <a:lnSpc>
                <a:spcPts val="2060"/>
              </a:lnSpc>
              <a:buNone/>
            </a:pPr>
            <a:r>
              <a:rPr lang="en-US" sz="1648" dirty="0">
                <a:solidFill>
                  <a:srgbClr val="3A3630"/>
                </a:solidFill>
                <a:latin typeface="Lora" pitchFamily="34" charset="0"/>
                <a:ea typeface="Lora" pitchFamily="34" charset="-122"/>
                <a:cs typeface="Lora" pitchFamily="34" charset="-120"/>
              </a:rPr>
              <a:t>Select Your Data</a:t>
            </a:r>
            <a:endParaRPr lang="en-US" sz="1648" dirty="0"/>
          </a:p>
        </p:txBody>
      </p:sp>
      <p:sp>
        <p:nvSpPr>
          <p:cNvPr id="11" name="Text 8"/>
          <p:cNvSpPr/>
          <p:nvPr/>
        </p:nvSpPr>
        <p:spPr>
          <a:xfrm>
            <a:off x="3987641" y="4050268"/>
            <a:ext cx="7900035" cy="569119"/>
          </a:xfrm>
          <a:prstGeom prst="rect">
            <a:avLst/>
          </a:prstGeom>
          <a:noFill/>
          <a:ln/>
        </p:spPr>
        <p:txBody>
          <a:bodyPr wrap="square" rtlCol="0" anchor="t"/>
          <a:lstStyle/>
          <a:p>
            <a:pPr marL="0" indent="0" algn="l">
              <a:lnSpc>
                <a:spcPts val="2241"/>
              </a:lnSpc>
              <a:buNone/>
            </a:pPr>
            <a:r>
              <a:rPr lang="en-US" sz="1401" dirty="0">
                <a:solidFill>
                  <a:srgbClr val="3A3630"/>
                </a:solidFill>
                <a:latin typeface="Source Sans Pro" pitchFamily="34" charset="0"/>
                <a:ea typeface="Source Sans Pro" pitchFamily="34" charset="-122"/>
                <a:cs typeface="Source Sans Pro" pitchFamily="34" charset="-120"/>
              </a:rPr>
              <a:t>Begin by selecting the range of data you want to analyze. This data can be from a single worksheet or multiple worksheets.</a:t>
            </a:r>
            <a:endParaRPr lang="en-US" sz="1401" dirty="0"/>
          </a:p>
        </p:txBody>
      </p:sp>
      <p:sp>
        <p:nvSpPr>
          <p:cNvPr id="12" name="Shape 9"/>
          <p:cNvSpPr/>
          <p:nvPr/>
        </p:nvSpPr>
        <p:spPr>
          <a:xfrm>
            <a:off x="3186648" y="5363528"/>
            <a:ext cx="622459" cy="22860"/>
          </a:xfrm>
          <a:prstGeom prst="roundRect">
            <a:avLst>
              <a:gd name="adj" fmla="val 116718"/>
            </a:avLst>
          </a:prstGeom>
          <a:solidFill>
            <a:srgbClr val="D9CDBA"/>
          </a:solidFill>
          <a:ln/>
        </p:spPr>
        <p:txBody>
          <a:bodyPr/>
          <a:lstStyle/>
          <a:p>
            <a:endParaRPr lang="en-US"/>
          </a:p>
        </p:txBody>
      </p:sp>
      <p:sp>
        <p:nvSpPr>
          <p:cNvPr id="13" name="Shape 10"/>
          <p:cNvSpPr/>
          <p:nvPr/>
        </p:nvSpPr>
        <p:spPr>
          <a:xfrm>
            <a:off x="2809339" y="5174932"/>
            <a:ext cx="400169" cy="400169"/>
          </a:xfrm>
          <a:prstGeom prst="roundRect">
            <a:avLst>
              <a:gd name="adj" fmla="val 6668"/>
            </a:avLst>
          </a:prstGeom>
          <a:solidFill>
            <a:srgbClr val="F3E7D4"/>
          </a:solidFill>
          <a:ln/>
        </p:spPr>
        <p:txBody>
          <a:bodyPr/>
          <a:lstStyle/>
          <a:p>
            <a:endParaRPr lang="en-US"/>
          </a:p>
        </p:txBody>
      </p:sp>
      <p:sp>
        <p:nvSpPr>
          <p:cNvPr id="14" name="Text 11"/>
          <p:cNvSpPr/>
          <p:nvPr/>
        </p:nvSpPr>
        <p:spPr>
          <a:xfrm>
            <a:off x="2941975" y="5249466"/>
            <a:ext cx="134779" cy="251103"/>
          </a:xfrm>
          <a:prstGeom prst="rect">
            <a:avLst/>
          </a:prstGeom>
          <a:noFill/>
          <a:ln/>
        </p:spPr>
        <p:txBody>
          <a:bodyPr wrap="none" rtlCol="0" anchor="t"/>
          <a:lstStyle/>
          <a:p>
            <a:pPr marL="0" indent="0" algn="ctr">
              <a:lnSpc>
                <a:spcPts val="1977"/>
              </a:lnSpc>
              <a:buNone/>
            </a:pPr>
            <a:r>
              <a:rPr lang="en-US" sz="1977" dirty="0">
                <a:solidFill>
                  <a:srgbClr val="3A3630"/>
                </a:solidFill>
                <a:latin typeface="Lora" pitchFamily="34" charset="0"/>
                <a:ea typeface="Lora" pitchFamily="34" charset="-122"/>
                <a:cs typeface="Lora" pitchFamily="34" charset="-120"/>
              </a:rPr>
              <a:t>2</a:t>
            </a:r>
            <a:endParaRPr lang="en-US" sz="1977" dirty="0"/>
          </a:p>
        </p:txBody>
      </p:sp>
      <p:sp>
        <p:nvSpPr>
          <p:cNvPr id="15" name="Text 12"/>
          <p:cNvSpPr/>
          <p:nvPr/>
        </p:nvSpPr>
        <p:spPr>
          <a:xfrm>
            <a:off x="3987641" y="5152668"/>
            <a:ext cx="2092643" cy="261580"/>
          </a:xfrm>
          <a:prstGeom prst="rect">
            <a:avLst/>
          </a:prstGeom>
          <a:noFill/>
          <a:ln/>
        </p:spPr>
        <p:txBody>
          <a:bodyPr wrap="none" rtlCol="0" anchor="t"/>
          <a:lstStyle/>
          <a:p>
            <a:pPr marL="0" indent="0" algn="l">
              <a:lnSpc>
                <a:spcPts val="2060"/>
              </a:lnSpc>
              <a:buNone/>
            </a:pPr>
            <a:r>
              <a:rPr lang="en-US" sz="1648" dirty="0">
                <a:solidFill>
                  <a:srgbClr val="3A3630"/>
                </a:solidFill>
                <a:latin typeface="Lora" pitchFamily="34" charset="0"/>
                <a:ea typeface="Lora" pitchFamily="34" charset="-122"/>
                <a:cs typeface="Lora" pitchFamily="34" charset="-120"/>
              </a:rPr>
              <a:t>Insert Pivot Table</a:t>
            </a:r>
            <a:endParaRPr lang="en-US" sz="1648" dirty="0"/>
          </a:p>
        </p:txBody>
      </p:sp>
      <p:sp>
        <p:nvSpPr>
          <p:cNvPr id="16" name="Text 13"/>
          <p:cNvSpPr/>
          <p:nvPr/>
        </p:nvSpPr>
        <p:spPr>
          <a:xfrm>
            <a:off x="3987641" y="5520928"/>
            <a:ext cx="7900035" cy="569119"/>
          </a:xfrm>
          <a:prstGeom prst="rect">
            <a:avLst/>
          </a:prstGeom>
          <a:noFill/>
          <a:ln/>
        </p:spPr>
        <p:txBody>
          <a:bodyPr wrap="square" rtlCol="0" anchor="t"/>
          <a:lstStyle/>
          <a:p>
            <a:pPr marL="0" indent="0" algn="l">
              <a:lnSpc>
                <a:spcPts val="2241"/>
              </a:lnSpc>
              <a:buNone/>
            </a:pPr>
            <a:r>
              <a:rPr lang="en-US" sz="1401" dirty="0">
                <a:solidFill>
                  <a:srgbClr val="3A3630"/>
                </a:solidFill>
                <a:latin typeface="Source Sans Pro" pitchFamily="34" charset="0"/>
                <a:ea typeface="Source Sans Pro" pitchFamily="34" charset="-122"/>
                <a:cs typeface="Source Sans Pro" pitchFamily="34" charset="-120"/>
              </a:rPr>
              <a:t>Navigate to the Insert tab and click on the PivotTable button. A dialogue box will appear, where you can choose to place the pivot table on a new worksheet or within the existing worksheet.</a:t>
            </a:r>
            <a:endParaRPr lang="en-US" sz="1401" dirty="0"/>
          </a:p>
        </p:txBody>
      </p:sp>
      <p:sp>
        <p:nvSpPr>
          <p:cNvPr id="17" name="Shape 14"/>
          <p:cNvSpPr/>
          <p:nvPr/>
        </p:nvSpPr>
        <p:spPr>
          <a:xfrm>
            <a:off x="3186648" y="6834188"/>
            <a:ext cx="622459" cy="22860"/>
          </a:xfrm>
          <a:prstGeom prst="roundRect">
            <a:avLst>
              <a:gd name="adj" fmla="val 116718"/>
            </a:avLst>
          </a:prstGeom>
          <a:solidFill>
            <a:srgbClr val="D9CDBA"/>
          </a:solidFill>
          <a:ln/>
        </p:spPr>
        <p:txBody>
          <a:bodyPr/>
          <a:lstStyle/>
          <a:p>
            <a:endParaRPr lang="en-US"/>
          </a:p>
        </p:txBody>
      </p:sp>
      <p:sp>
        <p:nvSpPr>
          <p:cNvPr id="18" name="Shape 15"/>
          <p:cNvSpPr/>
          <p:nvPr/>
        </p:nvSpPr>
        <p:spPr>
          <a:xfrm>
            <a:off x="2809339" y="6645592"/>
            <a:ext cx="400169" cy="400169"/>
          </a:xfrm>
          <a:prstGeom prst="roundRect">
            <a:avLst>
              <a:gd name="adj" fmla="val 6668"/>
            </a:avLst>
          </a:prstGeom>
          <a:solidFill>
            <a:srgbClr val="F3E7D4"/>
          </a:solidFill>
          <a:ln/>
        </p:spPr>
        <p:txBody>
          <a:bodyPr/>
          <a:lstStyle/>
          <a:p>
            <a:endParaRPr lang="en-US"/>
          </a:p>
        </p:txBody>
      </p:sp>
      <p:sp>
        <p:nvSpPr>
          <p:cNvPr id="19" name="Text 16"/>
          <p:cNvSpPr/>
          <p:nvPr/>
        </p:nvSpPr>
        <p:spPr>
          <a:xfrm>
            <a:off x="2939475" y="6720126"/>
            <a:ext cx="139898" cy="251103"/>
          </a:xfrm>
          <a:prstGeom prst="rect">
            <a:avLst/>
          </a:prstGeom>
          <a:noFill/>
          <a:ln/>
        </p:spPr>
        <p:txBody>
          <a:bodyPr wrap="none" rtlCol="0" anchor="t"/>
          <a:lstStyle/>
          <a:p>
            <a:pPr marL="0" indent="0" algn="ctr">
              <a:lnSpc>
                <a:spcPts val="1977"/>
              </a:lnSpc>
              <a:buNone/>
            </a:pPr>
            <a:r>
              <a:rPr lang="en-US" sz="1977" dirty="0">
                <a:solidFill>
                  <a:srgbClr val="3A3630"/>
                </a:solidFill>
                <a:latin typeface="Lora" pitchFamily="34" charset="0"/>
                <a:ea typeface="Lora" pitchFamily="34" charset="-122"/>
                <a:cs typeface="Lora" pitchFamily="34" charset="-120"/>
              </a:rPr>
              <a:t>3</a:t>
            </a:r>
            <a:endParaRPr lang="en-US" sz="1977" dirty="0"/>
          </a:p>
        </p:txBody>
      </p:sp>
      <p:sp>
        <p:nvSpPr>
          <p:cNvPr id="20" name="Text 17"/>
          <p:cNvSpPr/>
          <p:nvPr/>
        </p:nvSpPr>
        <p:spPr>
          <a:xfrm>
            <a:off x="3987641" y="6623328"/>
            <a:ext cx="2092643" cy="261580"/>
          </a:xfrm>
          <a:prstGeom prst="rect">
            <a:avLst/>
          </a:prstGeom>
          <a:noFill/>
          <a:ln/>
        </p:spPr>
        <p:txBody>
          <a:bodyPr wrap="none" rtlCol="0" anchor="t"/>
          <a:lstStyle/>
          <a:p>
            <a:pPr marL="0" indent="0" algn="l">
              <a:lnSpc>
                <a:spcPts val="2060"/>
              </a:lnSpc>
              <a:buNone/>
            </a:pPr>
            <a:r>
              <a:rPr lang="en-US" sz="1648" dirty="0">
                <a:solidFill>
                  <a:srgbClr val="3A3630"/>
                </a:solidFill>
                <a:latin typeface="Lora" pitchFamily="34" charset="0"/>
                <a:ea typeface="Lora" pitchFamily="34" charset="-122"/>
                <a:cs typeface="Lora" pitchFamily="34" charset="-120"/>
              </a:rPr>
              <a:t>Drag and Drop Fields</a:t>
            </a:r>
            <a:endParaRPr lang="en-US" sz="1648" dirty="0"/>
          </a:p>
        </p:txBody>
      </p:sp>
      <p:sp>
        <p:nvSpPr>
          <p:cNvPr id="21" name="Text 18"/>
          <p:cNvSpPr/>
          <p:nvPr/>
        </p:nvSpPr>
        <p:spPr>
          <a:xfrm>
            <a:off x="3987641" y="6991588"/>
            <a:ext cx="7900035" cy="569119"/>
          </a:xfrm>
          <a:prstGeom prst="rect">
            <a:avLst/>
          </a:prstGeom>
          <a:noFill/>
          <a:ln/>
        </p:spPr>
        <p:txBody>
          <a:bodyPr wrap="square" rtlCol="0" anchor="t"/>
          <a:lstStyle/>
          <a:p>
            <a:pPr marL="0" indent="0" algn="l">
              <a:lnSpc>
                <a:spcPts val="2241"/>
              </a:lnSpc>
              <a:buNone/>
            </a:pPr>
            <a:r>
              <a:rPr lang="en-US" sz="1401" dirty="0">
                <a:solidFill>
                  <a:srgbClr val="3A3630"/>
                </a:solidFill>
                <a:latin typeface="Source Sans Pro" pitchFamily="34" charset="0"/>
                <a:ea typeface="Source Sans Pro" pitchFamily="34" charset="-122"/>
                <a:cs typeface="Source Sans Pro" pitchFamily="34" charset="-120"/>
              </a:rPr>
              <a:t>The PivotTable Fields pane will appear, allowing you to drag and drop fields from your data source into the various areas of the pivot table: Rows, Columns, Values, and Filters.</a:t>
            </a:r>
            <a:endParaRPr lang="en-US" sz="140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637711"/>
            <a:ext cx="5809059"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Table Layouts</a:t>
            </a:r>
            <a:endParaRPr lang="en-US" sz="4574" dirty="0"/>
          </a:p>
        </p:txBody>
      </p:sp>
      <p:sp>
        <p:nvSpPr>
          <p:cNvPr id="6" name="Text 3"/>
          <p:cNvSpPr/>
          <p:nvPr/>
        </p:nvSpPr>
        <p:spPr>
          <a:xfrm>
            <a:off x="6350437" y="3734038"/>
            <a:ext cx="741592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tables offer various layouts to organize your data in different ways.</a:t>
            </a:r>
            <a:endParaRPr lang="en-US" sz="1944" dirty="0"/>
          </a:p>
        </p:txBody>
      </p:sp>
      <p:sp>
        <p:nvSpPr>
          <p:cNvPr id="7" name="Text 4"/>
          <p:cNvSpPr/>
          <p:nvPr/>
        </p:nvSpPr>
        <p:spPr>
          <a:xfrm>
            <a:off x="6350437" y="4406741"/>
            <a:ext cx="7415927"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Choose the layout that best suits your analysis needs, whether you want to compare values across rows or columns, or present a summarized view of data.</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64037" y="1055608"/>
            <a:ext cx="5809059"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Table Filters</a:t>
            </a:r>
            <a:endParaRPr lang="en-US" sz="4574" dirty="0"/>
          </a:p>
        </p:txBody>
      </p:sp>
      <p:sp>
        <p:nvSpPr>
          <p:cNvPr id="6" name="Shape 3"/>
          <p:cNvSpPr/>
          <p:nvPr/>
        </p:nvSpPr>
        <p:spPr>
          <a:xfrm>
            <a:off x="864037" y="2151936"/>
            <a:ext cx="4499015" cy="2585085"/>
          </a:xfrm>
          <a:prstGeom prst="roundRect">
            <a:avLst>
              <a:gd name="adj" fmla="val 1433"/>
            </a:avLst>
          </a:prstGeom>
          <a:solidFill>
            <a:srgbClr val="F3E7D4"/>
          </a:solidFill>
          <a:ln/>
        </p:spPr>
        <p:txBody>
          <a:bodyPr/>
          <a:lstStyle/>
          <a:p>
            <a:endParaRPr lang="en-US"/>
          </a:p>
        </p:txBody>
      </p:sp>
      <p:sp>
        <p:nvSpPr>
          <p:cNvPr id="7" name="Text 4"/>
          <p:cNvSpPr/>
          <p:nvPr/>
        </p:nvSpPr>
        <p:spPr>
          <a:xfrm>
            <a:off x="1110853" y="2398752"/>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Filter Types</a:t>
            </a:r>
            <a:endParaRPr lang="en-US" sz="2287" dirty="0"/>
          </a:p>
        </p:txBody>
      </p:sp>
      <p:sp>
        <p:nvSpPr>
          <p:cNvPr id="8" name="Text 5"/>
          <p:cNvSpPr/>
          <p:nvPr/>
        </p:nvSpPr>
        <p:spPr>
          <a:xfrm>
            <a:off x="1110853" y="2910007"/>
            <a:ext cx="4005382"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tables offer various filter options: basic, advanced, and date filters. They allow you to refine your data based on specific criteria.</a:t>
            </a:r>
            <a:endParaRPr lang="en-US" sz="1944" dirty="0"/>
          </a:p>
        </p:txBody>
      </p:sp>
      <p:sp>
        <p:nvSpPr>
          <p:cNvPr id="9" name="Shape 6"/>
          <p:cNvSpPr/>
          <p:nvPr/>
        </p:nvSpPr>
        <p:spPr>
          <a:xfrm>
            <a:off x="5609868" y="2151936"/>
            <a:ext cx="4499015" cy="2585085"/>
          </a:xfrm>
          <a:prstGeom prst="roundRect">
            <a:avLst>
              <a:gd name="adj" fmla="val 1433"/>
            </a:avLst>
          </a:prstGeom>
          <a:solidFill>
            <a:srgbClr val="F3E7D4"/>
          </a:solidFill>
          <a:ln/>
        </p:spPr>
        <p:txBody>
          <a:bodyPr/>
          <a:lstStyle/>
          <a:p>
            <a:endParaRPr lang="en-US"/>
          </a:p>
        </p:txBody>
      </p:sp>
      <p:sp>
        <p:nvSpPr>
          <p:cNvPr id="10" name="Text 7"/>
          <p:cNvSpPr/>
          <p:nvPr/>
        </p:nvSpPr>
        <p:spPr>
          <a:xfrm>
            <a:off x="5856684" y="2398752"/>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Data Reduction</a:t>
            </a:r>
            <a:endParaRPr lang="en-US" sz="2287" dirty="0"/>
          </a:p>
        </p:txBody>
      </p:sp>
      <p:sp>
        <p:nvSpPr>
          <p:cNvPr id="11" name="Text 8"/>
          <p:cNvSpPr/>
          <p:nvPr/>
        </p:nvSpPr>
        <p:spPr>
          <a:xfrm>
            <a:off x="5856684" y="2910007"/>
            <a:ext cx="4005382"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Filters help you focus on the most relevant data points by excluding unwanted information.</a:t>
            </a:r>
            <a:endParaRPr lang="en-US" sz="1944" dirty="0"/>
          </a:p>
        </p:txBody>
      </p:sp>
      <p:sp>
        <p:nvSpPr>
          <p:cNvPr id="12" name="Shape 9"/>
          <p:cNvSpPr/>
          <p:nvPr/>
        </p:nvSpPr>
        <p:spPr>
          <a:xfrm>
            <a:off x="864037" y="4983837"/>
            <a:ext cx="4499015" cy="2190036"/>
          </a:xfrm>
          <a:prstGeom prst="roundRect">
            <a:avLst>
              <a:gd name="adj" fmla="val 1691"/>
            </a:avLst>
          </a:prstGeom>
          <a:solidFill>
            <a:srgbClr val="F3E7D4"/>
          </a:solidFill>
          <a:ln/>
        </p:spPr>
        <p:txBody>
          <a:bodyPr/>
          <a:lstStyle/>
          <a:p>
            <a:endParaRPr lang="en-US"/>
          </a:p>
        </p:txBody>
      </p:sp>
      <p:sp>
        <p:nvSpPr>
          <p:cNvPr id="13" name="Text 10"/>
          <p:cNvSpPr/>
          <p:nvPr/>
        </p:nvSpPr>
        <p:spPr>
          <a:xfrm>
            <a:off x="1110853" y="5230654"/>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Dynamic Analysis</a:t>
            </a:r>
            <a:endParaRPr lang="en-US" sz="2287" dirty="0"/>
          </a:p>
        </p:txBody>
      </p:sp>
      <p:sp>
        <p:nvSpPr>
          <p:cNvPr id="14" name="Text 11"/>
          <p:cNvSpPr/>
          <p:nvPr/>
        </p:nvSpPr>
        <p:spPr>
          <a:xfrm>
            <a:off x="1110853" y="5741908"/>
            <a:ext cx="4005382"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Filters enable you to quickly experiment with different data scenarios and uncover insights.</a:t>
            </a:r>
            <a:endParaRPr lang="en-US" sz="1944" dirty="0"/>
          </a:p>
        </p:txBody>
      </p:sp>
      <p:sp>
        <p:nvSpPr>
          <p:cNvPr id="15" name="Shape 12"/>
          <p:cNvSpPr/>
          <p:nvPr/>
        </p:nvSpPr>
        <p:spPr>
          <a:xfrm>
            <a:off x="5609868" y="4983837"/>
            <a:ext cx="4499015" cy="2190036"/>
          </a:xfrm>
          <a:prstGeom prst="roundRect">
            <a:avLst>
              <a:gd name="adj" fmla="val 1691"/>
            </a:avLst>
          </a:prstGeom>
          <a:solidFill>
            <a:srgbClr val="F3E7D4"/>
          </a:solidFill>
          <a:ln/>
        </p:spPr>
        <p:txBody>
          <a:bodyPr/>
          <a:lstStyle/>
          <a:p>
            <a:endParaRPr lang="en-US"/>
          </a:p>
        </p:txBody>
      </p:sp>
      <p:sp>
        <p:nvSpPr>
          <p:cNvPr id="16" name="Text 13"/>
          <p:cNvSpPr/>
          <p:nvPr/>
        </p:nvSpPr>
        <p:spPr>
          <a:xfrm>
            <a:off x="5856684" y="5230654"/>
            <a:ext cx="3106341"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Interactive Exploration</a:t>
            </a:r>
            <a:endParaRPr lang="en-US" sz="2287" dirty="0"/>
          </a:p>
        </p:txBody>
      </p:sp>
      <p:sp>
        <p:nvSpPr>
          <p:cNvPr id="17" name="Text 14"/>
          <p:cNvSpPr/>
          <p:nvPr/>
        </p:nvSpPr>
        <p:spPr>
          <a:xfrm>
            <a:off x="5856684" y="5741908"/>
            <a:ext cx="4005382"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Filters create interactive experiences for data exploration, allowing users to adjust data views on-the-fly.</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1730931"/>
            <a:ext cx="6465927"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Table Calculations</a:t>
            </a:r>
            <a:endParaRPr lang="en-US" sz="4574" dirty="0"/>
          </a:p>
        </p:txBody>
      </p:sp>
      <p:sp>
        <p:nvSpPr>
          <p:cNvPr id="5" name="Text 3"/>
          <p:cNvSpPr/>
          <p:nvPr/>
        </p:nvSpPr>
        <p:spPr>
          <a:xfrm>
            <a:off x="968693" y="3074075"/>
            <a:ext cx="2904530" cy="363141"/>
          </a:xfrm>
          <a:prstGeom prst="rect">
            <a:avLst/>
          </a:prstGeom>
          <a:noFill/>
          <a:ln/>
        </p:spPr>
        <p:txBody>
          <a:bodyPr wrap="none" rtlCol="0" anchor="t"/>
          <a:lstStyle/>
          <a:p>
            <a:pPr marL="0" indent="0">
              <a:lnSpc>
                <a:spcPts val="2859"/>
              </a:lnSpc>
              <a:buNone/>
            </a:pPr>
            <a:r>
              <a:rPr lang="en-US" sz="2287" dirty="0">
                <a:solidFill>
                  <a:srgbClr val="38512F"/>
                </a:solidFill>
                <a:latin typeface="Lora" pitchFamily="34" charset="0"/>
                <a:ea typeface="Lora" pitchFamily="34" charset="-122"/>
                <a:cs typeface="Lora" pitchFamily="34" charset="-120"/>
              </a:rPr>
              <a:t>Custom Calculations</a:t>
            </a:r>
            <a:endParaRPr lang="en-US" sz="2287" dirty="0"/>
          </a:p>
        </p:txBody>
      </p:sp>
      <p:sp>
        <p:nvSpPr>
          <p:cNvPr id="6" name="Text 4"/>
          <p:cNvSpPr/>
          <p:nvPr/>
        </p:nvSpPr>
        <p:spPr>
          <a:xfrm>
            <a:off x="968693" y="3684032"/>
            <a:ext cx="6045279" cy="158019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tables allow you to perform calculations beyond simple sums and averages. You can create custom formulas to calculate percentages, variances, and other derived metrics.</a:t>
            </a:r>
            <a:endParaRPr lang="en-US" sz="1944" dirty="0"/>
          </a:p>
        </p:txBody>
      </p:sp>
      <p:sp>
        <p:nvSpPr>
          <p:cNvPr id="7" name="Text 5"/>
          <p:cNvSpPr/>
          <p:nvPr/>
        </p:nvSpPr>
        <p:spPr>
          <a:xfrm>
            <a:off x="968693" y="5486400"/>
            <a:ext cx="6045279"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Create calculated fields to derive new values from existing data.</a:t>
            </a:r>
            <a:endParaRPr lang="en-US" sz="1944" dirty="0"/>
          </a:p>
        </p:txBody>
      </p:sp>
      <p:sp>
        <p:nvSpPr>
          <p:cNvPr id="8" name="Text 6"/>
          <p:cNvSpPr/>
          <p:nvPr/>
        </p:nvSpPr>
        <p:spPr>
          <a:xfrm>
            <a:off x="7623810" y="3074075"/>
            <a:ext cx="2904530" cy="363141"/>
          </a:xfrm>
          <a:prstGeom prst="rect">
            <a:avLst/>
          </a:prstGeom>
          <a:noFill/>
          <a:ln/>
        </p:spPr>
        <p:txBody>
          <a:bodyPr wrap="none" rtlCol="0" anchor="t"/>
          <a:lstStyle/>
          <a:p>
            <a:pPr marL="0" indent="0">
              <a:lnSpc>
                <a:spcPts val="2859"/>
              </a:lnSpc>
              <a:buNone/>
            </a:pPr>
            <a:r>
              <a:rPr lang="en-US" sz="2287" dirty="0">
                <a:solidFill>
                  <a:srgbClr val="38512F"/>
                </a:solidFill>
                <a:latin typeface="Lora" pitchFamily="34" charset="0"/>
                <a:ea typeface="Lora" pitchFamily="34" charset="-122"/>
                <a:cs typeface="Lora" pitchFamily="34" charset="-120"/>
              </a:rPr>
              <a:t>Built-in Functions</a:t>
            </a:r>
            <a:endParaRPr lang="en-US" sz="2287" dirty="0"/>
          </a:p>
        </p:txBody>
      </p:sp>
      <p:sp>
        <p:nvSpPr>
          <p:cNvPr id="9" name="Text 7"/>
          <p:cNvSpPr/>
          <p:nvPr/>
        </p:nvSpPr>
        <p:spPr>
          <a:xfrm>
            <a:off x="7623810" y="3684032"/>
            <a:ext cx="6045279"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Excel provides a wide array of built-in functions for calculations within pivot tables.</a:t>
            </a:r>
            <a:endParaRPr lang="en-US" sz="1944" dirty="0"/>
          </a:p>
        </p:txBody>
      </p:sp>
      <p:sp>
        <p:nvSpPr>
          <p:cNvPr id="10" name="Text 8"/>
          <p:cNvSpPr/>
          <p:nvPr/>
        </p:nvSpPr>
        <p:spPr>
          <a:xfrm>
            <a:off x="7623810" y="4696301"/>
            <a:ext cx="6045279"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Use functions like SUM, AVERAGE, COUNT, MAX, MIN, and more.</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US"/>
          </a:p>
        </p:txBody>
      </p:sp>
      <p:sp>
        <p:nvSpPr>
          <p:cNvPr id="3" name="Shape 1"/>
          <p:cNvSpPr/>
          <p:nvPr/>
        </p:nvSpPr>
        <p:spPr>
          <a:xfrm>
            <a:off x="0" y="0"/>
            <a:ext cx="14630400" cy="8229600"/>
          </a:xfrm>
          <a:prstGeom prst="rect">
            <a:avLst/>
          </a:prstGeom>
          <a:solidFill>
            <a:srgbClr val="FEF5E7"/>
          </a:solidFill>
          <a:ln/>
        </p:spPr>
        <p:txBody>
          <a:bodyPr/>
          <a:lstStyle/>
          <a:p>
            <a:endParaRPr lang="en-US"/>
          </a:p>
        </p:txBody>
      </p:sp>
      <p:sp>
        <p:nvSpPr>
          <p:cNvPr id="4" name="Text 2"/>
          <p:cNvSpPr/>
          <p:nvPr/>
        </p:nvSpPr>
        <p:spPr>
          <a:xfrm>
            <a:off x="968693" y="747713"/>
            <a:ext cx="5809059"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Pivot Table Grouping</a:t>
            </a:r>
            <a:endParaRPr lang="en-US" sz="4574" dirty="0"/>
          </a:p>
        </p:txBody>
      </p:sp>
      <p:sp>
        <p:nvSpPr>
          <p:cNvPr id="5" name="Shape 3"/>
          <p:cNvSpPr/>
          <p:nvPr/>
        </p:nvSpPr>
        <p:spPr>
          <a:xfrm>
            <a:off x="968693" y="1967508"/>
            <a:ext cx="2115383" cy="1399937"/>
          </a:xfrm>
          <a:prstGeom prst="roundRect">
            <a:avLst>
              <a:gd name="adj" fmla="val 2645"/>
            </a:avLst>
          </a:prstGeom>
          <a:solidFill>
            <a:srgbClr val="F3E7D4"/>
          </a:solidFill>
          <a:ln/>
        </p:spPr>
        <p:txBody>
          <a:bodyPr/>
          <a:lstStyle/>
          <a:p>
            <a:endParaRPr lang="en-US"/>
          </a:p>
        </p:txBody>
      </p:sp>
      <p:sp>
        <p:nvSpPr>
          <p:cNvPr id="6" name="Text 4"/>
          <p:cNvSpPr/>
          <p:nvPr/>
        </p:nvSpPr>
        <p:spPr>
          <a:xfrm>
            <a:off x="1215509" y="2420541"/>
            <a:ext cx="112395" cy="493752"/>
          </a:xfrm>
          <a:prstGeom prst="rect">
            <a:avLst/>
          </a:prstGeom>
          <a:noFill/>
          <a:ln/>
        </p:spPr>
        <p:txBody>
          <a:bodyPr wrap="none" rtlCol="0" anchor="t"/>
          <a:lstStyle/>
          <a:p>
            <a:pPr marL="0" indent="0" algn="ctr">
              <a:lnSpc>
                <a:spcPts val="3888"/>
              </a:lnSpc>
              <a:buNone/>
            </a:pPr>
            <a:r>
              <a:rPr lang="en-US" sz="2430" dirty="0">
                <a:solidFill>
                  <a:srgbClr val="3A3630"/>
                </a:solidFill>
                <a:latin typeface="Lora" pitchFamily="34" charset="0"/>
                <a:ea typeface="Lora" pitchFamily="34" charset="-122"/>
                <a:cs typeface="Lora" pitchFamily="34" charset="-120"/>
              </a:rPr>
              <a:t>1</a:t>
            </a:r>
            <a:endParaRPr lang="en-US" sz="2430" dirty="0"/>
          </a:p>
        </p:txBody>
      </p:sp>
      <p:sp>
        <p:nvSpPr>
          <p:cNvPr id="7" name="Text 5"/>
          <p:cNvSpPr/>
          <p:nvPr/>
        </p:nvSpPr>
        <p:spPr>
          <a:xfrm>
            <a:off x="3330893" y="2214324"/>
            <a:ext cx="2683431"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Select Columns</a:t>
            </a:r>
            <a:endParaRPr lang="en-US" sz="2287" dirty="0"/>
          </a:p>
        </p:txBody>
      </p:sp>
      <p:sp>
        <p:nvSpPr>
          <p:cNvPr id="8" name="Text 6"/>
          <p:cNvSpPr/>
          <p:nvPr/>
        </p:nvSpPr>
        <p:spPr>
          <a:xfrm>
            <a:off x="3330893" y="2725579"/>
            <a:ext cx="2683431" cy="395049"/>
          </a:xfrm>
          <a:prstGeom prst="rect">
            <a:avLst/>
          </a:prstGeom>
          <a:noFill/>
          <a:ln/>
        </p:spPr>
        <p:txBody>
          <a:bodyPr wrap="non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Choose columns to group.</a:t>
            </a:r>
            <a:endParaRPr lang="en-US" sz="1944" dirty="0"/>
          </a:p>
        </p:txBody>
      </p:sp>
      <p:sp>
        <p:nvSpPr>
          <p:cNvPr id="9" name="Shape 7"/>
          <p:cNvSpPr/>
          <p:nvPr/>
        </p:nvSpPr>
        <p:spPr>
          <a:xfrm>
            <a:off x="3207425" y="3352205"/>
            <a:ext cx="10330815" cy="15240"/>
          </a:xfrm>
          <a:prstGeom prst="roundRect">
            <a:avLst>
              <a:gd name="adj" fmla="val 243000"/>
            </a:avLst>
          </a:prstGeom>
          <a:solidFill>
            <a:srgbClr val="D9CDBA"/>
          </a:solidFill>
          <a:ln/>
        </p:spPr>
        <p:txBody>
          <a:bodyPr/>
          <a:lstStyle/>
          <a:p>
            <a:endParaRPr lang="en-US"/>
          </a:p>
        </p:txBody>
      </p:sp>
      <p:sp>
        <p:nvSpPr>
          <p:cNvPr id="10" name="Shape 8"/>
          <p:cNvSpPr/>
          <p:nvPr/>
        </p:nvSpPr>
        <p:spPr>
          <a:xfrm>
            <a:off x="968693" y="3490793"/>
            <a:ext cx="4230886" cy="1399937"/>
          </a:xfrm>
          <a:prstGeom prst="roundRect">
            <a:avLst>
              <a:gd name="adj" fmla="val 2645"/>
            </a:avLst>
          </a:prstGeom>
          <a:solidFill>
            <a:srgbClr val="F3E7D4"/>
          </a:solidFill>
          <a:ln/>
        </p:spPr>
        <p:txBody>
          <a:bodyPr/>
          <a:lstStyle/>
          <a:p>
            <a:endParaRPr lang="en-US"/>
          </a:p>
        </p:txBody>
      </p:sp>
      <p:sp>
        <p:nvSpPr>
          <p:cNvPr id="11" name="Text 9"/>
          <p:cNvSpPr/>
          <p:nvPr/>
        </p:nvSpPr>
        <p:spPr>
          <a:xfrm>
            <a:off x="1215509" y="3943826"/>
            <a:ext cx="165735" cy="493752"/>
          </a:xfrm>
          <a:prstGeom prst="rect">
            <a:avLst/>
          </a:prstGeom>
          <a:noFill/>
          <a:ln/>
        </p:spPr>
        <p:txBody>
          <a:bodyPr wrap="none" rtlCol="0" anchor="t"/>
          <a:lstStyle/>
          <a:p>
            <a:pPr marL="0" indent="0" algn="ctr">
              <a:lnSpc>
                <a:spcPts val="3888"/>
              </a:lnSpc>
              <a:buNone/>
            </a:pPr>
            <a:r>
              <a:rPr lang="en-US" sz="2430" dirty="0">
                <a:solidFill>
                  <a:srgbClr val="3A3630"/>
                </a:solidFill>
                <a:latin typeface="Lora" pitchFamily="34" charset="0"/>
                <a:ea typeface="Lora" pitchFamily="34" charset="-122"/>
                <a:cs typeface="Lora" pitchFamily="34" charset="-120"/>
              </a:rPr>
              <a:t>2</a:t>
            </a:r>
            <a:endParaRPr lang="en-US" sz="2430" dirty="0"/>
          </a:p>
        </p:txBody>
      </p:sp>
      <p:sp>
        <p:nvSpPr>
          <p:cNvPr id="12" name="Text 10"/>
          <p:cNvSpPr/>
          <p:nvPr/>
        </p:nvSpPr>
        <p:spPr>
          <a:xfrm>
            <a:off x="5446395" y="3737610"/>
            <a:ext cx="2347079"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Group Levels</a:t>
            </a:r>
            <a:endParaRPr lang="en-US" sz="2287" dirty="0"/>
          </a:p>
        </p:txBody>
      </p:sp>
      <p:sp>
        <p:nvSpPr>
          <p:cNvPr id="13" name="Text 11"/>
          <p:cNvSpPr/>
          <p:nvPr/>
        </p:nvSpPr>
        <p:spPr>
          <a:xfrm>
            <a:off x="5446395" y="4248864"/>
            <a:ext cx="2347079" cy="395049"/>
          </a:xfrm>
          <a:prstGeom prst="rect">
            <a:avLst/>
          </a:prstGeom>
          <a:noFill/>
          <a:ln/>
        </p:spPr>
        <p:txBody>
          <a:bodyPr wrap="non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Define grouping levels.</a:t>
            </a:r>
            <a:endParaRPr lang="en-US" sz="1944" dirty="0"/>
          </a:p>
        </p:txBody>
      </p:sp>
      <p:sp>
        <p:nvSpPr>
          <p:cNvPr id="14" name="Shape 12"/>
          <p:cNvSpPr/>
          <p:nvPr/>
        </p:nvSpPr>
        <p:spPr>
          <a:xfrm>
            <a:off x="5322927" y="4875490"/>
            <a:ext cx="8215313" cy="15240"/>
          </a:xfrm>
          <a:prstGeom prst="roundRect">
            <a:avLst>
              <a:gd name="adj" fmla="val 243000"/>
            </a:avLst>
          </a:prstGeom>
          <a:solidFill>
            <a:srgbClr val="D9CDBA"/>
          </a:solidFill>
          <a:ln/>
        </p:spPr>
        <p:txBody>
          <a:bodyPr/>
          <a:lstStyle/>
          <a:p>
            <a:endParaRPr lang="en-US"/>
          </a:p>
        </p:txBody>
      </p:sp>
      <p:sp>
        <p:nvSpPr>
          <p:cNvPr id="15" name="Shape 13"/>
          <p:cNvSpPr/>
          <p:nvPr/>
        </p:nvSpPr>
        <p:spPr>
          <a:xfrm>
            <a:off x="968693" y="5014079"/>
            <a:ext cx="6346388" cy="1399937"/>
          </a:xfrm>
          <a:prstGeom prst="roundRect">
            <a:avLst>
              <a:gd name="adj" fmla="val 2645"/>
            </a:avLst>
          </a:prstGeom>
          <a:solidFill>
            <a:srgbClr val="F3E7D4"/>
          </a:solidFill>
          <a:ln/>
        </p:spPr>
        <p:txBody>
          <a:bodyPr/>
          <a:lstStyle/>
          <a:p>
            <a:endParaRPr lang="en-US"/>
          </a:p>
        </p:txBody>
      </p:sp>
      <p:sp>
        <p:nvSpPr>
          <p:cNvPr id="16" name="Text 14"/>
          <p:cNvSpPr/>
          <p:nvPr/>
        </p:nvSpPr>
        <p:spPr>
          <a:xfrm>
            <a:off x="1215509" y="5467112"/>
            <a:ext cx="171926" cy="493752"/>
          </a:xfrm>
          <a:prstGeom prst="rect">
            <a:avLst/>
          </a:prstGeom>
          <a:noFill/>
          <a:ln/>
        </p:spPr>
        <p:txBody>
          <a:bodyPr wrap="none" rtlCol="0" anchor="t"/>
          <a:lstStyle/>
          <a:p>
            <a:pPr marL="0" indent="0" algn="ctr">
              <a:lnSpc>
                <a:spcPts val="3888"/>
              </a:lnSpc>
              <a:buNone/>
            </a:pPr>
            <a:r>
              <a:rPr lang="en-US" sz="2430" dirty="0">
                <a:solidFill>
                  <a:srgbClr val="3A3630"/>
                </a:solidFill>
                <a:latin typeface="Lora" pitchFamily="34" charset="0"/>
                <a:ea typeface="Lora" pitchFamily="34" charset="-122"/>
                <a:cs typeface="Lora" pitchFamily="34" charset="-120"/>
              </a:rPr>
              <a:t>3</a:t>
            </a:r>
            <a:endParaRPr lang="en-US" sz="2430" dirty="0"/>
          </a:p>
        </p:txBody>
      </p:sp>
      <p:sp>
        <p:nvSpPr>
          <p:cNvPr id="17" name="Text 15"/>
          <p:cNvSpPr/>
          <p:nvPr/>
        </p:nvSpPr>
        <p:spPr>
          <a:xfrm>
            <a:off x="7561898" y="5260896"/>
            <a:ext cx="2773799" cy="363141"/>
          </a:xfrm>
          <a:prstGeom prst="rect">
            <a:avLst/>
          </a:prstGeom>
          <a:noFill/>
          <a:ln/>
        </p:spPr>
        <p:txBody>
          <a:bodyPr wrap="none" rtlCol="0" anchor="t"/>
          <a:lstStyle/>
          <a:p>
            <a:pPr marL="0" indent="0" algn="l">
              <a:lnSpc>
                <a:spcPts val="2859"/>
              </a:lnSpc>
              <a:buNone/>
            </a:pPr>
            <a:r>
              <a:rPr lang="en-US" sz="2287" dirty="0">
                <a:solidFill>
                  <a:srgbClr val="3A3630"/>
                </a:solidFill>
                <a:latin typeface="Lora" pitchFamily="34" charset="0"/>
                <a:ea typeface="Lora" pitchFamily="34" charset="-122"/>
                <a:cs typeface="Lora" pitchFamily="34" charset="-120"/>
              </a:rPr>
              <a:t>Group Values</a:t>
            </a:r>
            <a:endParaRPr lang="en-US" sz="2287" dirty="0"/>
          </a:p>
        </p:txBody>
      </p:sp>
      <p:sp>
        <p:nvSpPr>
          <p:cNvPr id="18" name="Text 16"/>
          <p:cNvSpPr/>
          <p:nvPr/>
        </p:nvSpPr>
        <p:spPr>
          <a:xfrm>
            <a:off x="7561898" y="5772150"/>
            <a:ext cx="2773799" cy="395049"/>
          </a:xfrm>
          <a:prstGeom prst="rect">
            <a:avLst/>
          </a:prstGeom>
          <a:noFill/>
          <a:ln/>
        </p:spPr>
        <p:txBody>
          <a:bodyPr wrap="none" rtlCol="0" anchor="t"/>
          <a:lstStyle/>
          <a:p>
            <a:pPr marL="0" indent="0" algn="l">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Assign values to each level.</a:t>
            </a:r>
            <a:endParaRPr lang="en-US" sz="1944" dirty="0"/>
          </a:p>
        </p:txBody>
      </p:sp>
      <p:sp>
        <p:nvSpPr>
          <p:cNvPr id="19" name="Text 17"/>
          <p:cNvSpPr/>
          <p:nvPr/>
        </p:nvSpPr>
        <p:spPr>
          <a:xfrm>
            <a:off x="968693" y="6691670"/>
            <a:ext cx="12692896"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Pivot Table grouping enables you to summarize data by grouping similar values together. For example, you can group dates into months, weeks, or quarters. Grouping helps you gain insights and make informed decisions based on aggregated data.</a:t>
            </a:r>
            <a:endParaRPr lang="en-US" sz="1944"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0</TotalTime>
  <Words>2361</Words>
  <Application>Microsoft Office PowerPoint</Application>
  <PresentationFormat>Custom</PresentationFormat>
  <Paragraphs>259</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Lora</vt:lpstr>
      <vt:lpstr>Source Sans Pro</vt:lpstr>
      <vt:lpstr>Tajawal</vt:lpstr>
      <vt:lpstr>Trebuchet MS</vt:lpstr>
      <vt:lpstr>Wingdings 3</vt:lpstr>
      <vt:lpstr>Facet</vt:lpstr>
      <vt:lpstr>تحليل البيانات باستخدام الاكسل – اليوم الثاني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Mr.Abdulh Al-Omair</cp:lastModifiedBy>
  <cp:revision>3</cp:revision>
  <dcterms:created xsi:type="dcterms:W3CDTF">2024-08-09T15:16:47Z</dcterms:created>
  <dcterms:modified xsi:type="dcterms:W3CDTF">2024-10-02T20:36:42Z</dcterms:modified>
</cp:coreProperties>
</file>